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8288000" cy="10287000"/>
  <p:notesSz cx="6858000" cy="9144000"/>
  <p:embeddedFontLst>
    <p:embeddedFont>
      <p:font typeface="Blink Twice" pitchFamily="2" charset="77"/>
      <p:regular r:id="rId26"/>
    </p:embeddedFont>
    <p:embeddedFont>
      <p:font typeface="Calibri" panose="020F0502020204030204" pitchFamily="34" charset="0"/>
      <p:regular r:id="rId27"/>
      <p:bold r:id="rId28"/>
      <p:italic r:id="rId29"/>
      <p:boldItalic r:id="rId30"/>
    </p:embeddedFont>
    <p:embeddedFont>
      <p:font typeface="Roboto Mono Light Bold" pitchFamily="2" charset="0"/>
      <p:regular r:id="rId31"/>
    </p:embeddedFont>
    <p:embeddedFont>
      <p:font typeface="Roboto Mono Light Bold Italics" pitchFamily="2" charset="0"/>
      <p:regular r:id="rId32"/>
      <p:italic r:id="rId33"/>
    </p:embeddedFont>
    <p:embeddedFont>
      <p:font typeface="Roboto Mono Regular" pitchFamily="2" charset="0"/>
      <p:regular r:id="rId34"/>
    </p:embeddedFont>
    <p:embeddedFont>
      <p:font typeface="Roboto Mono Regular Italics" pitchFamily="2" charset="0"/>
      <p:regular r:id="rId35"/>
      <p: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02" autoAdjust="0"/>
    <p:restoredTop sz="74031" autoAdjust="0"/>
  </p:normalViewPr>
  <p:slideViewPr>
    <p:cSldViewPr>
      <p:cViewPr varScale="1">
        <p:scale>
          <a:sx n="65" d="100"/>
          <a:sy n="65" d="100"/>
        </p:scale>
        <p:origin x="1512" y="2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05.12.2022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Good Afternoon, everyone!</a:t>
            </a:r>
          </a:p>
          <a:p>
            <a:r>
              <a:rPr lang="en-US" dirty="0"/>
              <a:t>I am Richa and this is Rishabh and</a:t>
            </a:r>
          </a:p>
          <a:p>
            <a:r>
              <a:rPr lang="en-US" dirty="0"/>
              <a:t>today we are going to talk about the relationships that we discovered between social media sentiments, Socioeconomic/demographic factors, mental health, and politics on criminal activities all over the USA.  </a:t>
            </a:r>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13971010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Let’s talk about the different modeling techniques that we have used:</a:t>
            </a:r>
          </a:p>
          <a:p>
            <a:pPr marL="228600" indent="-228600">
              <a:buAutoNum type="arabicPeriod"/>
            </a:pPr>
            <a:r>
              <a:rPr lang="en-US" dirty="0"/>
              <a:t>Sentiment Analysis – Along with </a:t>
            </a:r>
            <a:r>
              <a:rPr lang="en-US" dirty="0" err="1"/>
              <a:t>TextBlob’s</a:t>
            </a:r>
            <a:r>
              <a:rPr lang="en-US" dirty="0"/>
              <a:t> sentiment analysis library, one additional nuance was to neutralize tweets by omitting certain keywords like criminal. </a:t>
            </a:r>
          </a:p>
          <a:p>
            <a:pPr marL="228600" indent="-228600">
              <a:buAutoNum type="arabicPeriod"/>
            </a:pPr>
            <a:r>
              <a:rPr lang="en-US" dirty="0"/>
              <a:t>Regression Model – Used </a:t>
            </a:r>
            <a:r>
              <a:rPr lang="en-US" dirty="0" err="1"/>
              <a:t>linar</a:t>
            </a:r>
            <a:r>
              <a:rPr lang="en-US" dirty="0"/>
              <a:t> regression in combination with 10-fold cross validation to account for class imbalance.</a:t>
            </a:r>
          </a:p>
          <a:p>
            <a:pPr marL="228600" indent="-228600">
              <a:buAutoNum type="arabicPeriod"/>
            </a:pPr>
            <a:r>
              <a:rPr lang="en-US" dirty="0"/>
              <a:t>Changepoint Analysis - 	We have also used change point analysis to identify subtle changes in the mean and variance of the overall crime trend since 2011 and tried to collect political events that might have caused the same.</a:t>
            </a:r>
          </a:p>
          <a:p>
            <a:pPr marL="228600" indent="-228600">
              <a:buAutoNum type="arabicPeriod"/>
            </a:pPr>
            <a:endParaRPr lang="en-US" dirty="0"/>
          </a:p>
          <a:p>
            <a:pPr marL="228600" indent="-228600">
              <a:buAutoNum type="arabicPeriod"/>
            </a:pPr>
            <a:r>
              <a:rPr lang="en-US" dirty="0"/>
              <a:t>I call Rishabh to now discuss the Inferences we collected using these techniques.</a:t>
            </a:r>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1179534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Hi everyone. So, as we got to know till now how our data looks and what all modeling techniques we applied, it is very critical to find out meaningful information derived from the results. Among plenty of inferences, here are some of the interesting facts to know about, when we see the impact of various attributes towards crime rate among cities in US.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It might be shocking to know that crime rate is dependent upon whether the city is ruled by Democrats or Republicans. For instance, percent of population in favor of democrats is positively correlated to the crime rate in Chicago, while the same is negatively correlated in Denver.</a:t>
            </a:r>
          </a:p>
        </p:txBody>
      </p:sp>
      <p:sp>
        <p:nvSpPr>
          <p:cNvPr id="4" name="Slide Number Placeholder 3"/>
          <p:cNvSpPr>
            <a:spLocks noGrp="1"/>
          </p:cNvSpPr>
          <p:nvPr>
            <p:ph type="sldNum" sz="quarter" idx="5"/>
          </p:nvPr>
        </p:nvSpPr>
        <p:spPr/>
        <p:txBody>
          <a:bodyPr/>
          <a:lstStyle/>
          <a:p>
            <a:fld id="{871B2431-D351-4C6E-A3CF-9DFAC0E3E050}" type="slidenum">
              <a:rPr lang="cs-CZ" smtClean="0"/>
              <a:t>12</a:t>
            </a:fld>
            <a:endParaRPr lang="cs-CZ"/>
          </a:p>
        </p:txBody>
      </p:sp>
    </p:spTree>
    <p:extLst>
      <p:ext uri="{BB962C8B-B14F-4D97-AF65-F5344CB8AC3E}">
        <p14:creationId xmlns:p14="http://schemas.microsoft.com/office/powerpoint/2010/main" val="8404748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Negative correlation would </a:t>
            </a:r>
            <a:r>
              <a:rPr lang="en-US" dirty="0" err="1"/>
              <a:t>infact</a:t>
            </a:r>
            <a:r>
              <a:rPr lang="en-US" dirty="0"/>
              <a:t> mean crime rate is more when there is more population in favor of Republicans. This is evident from the p-value graph as well the time-series graph depicted here.</a:t>
            </a:r>
          </a:p>
        </p:txBody>
      </p:sp>
      <p:sp>
        <p:nvSpPr>
          <p:cNvPr id="4" name="Slide Number Placeholder 3"/>
          <p:cNvSpPr>
            <a:spLocks noGrp="1"/>
          </p:cNvSpPr>
          <p:nvPr>
            <p:ph type="sldNum" sz="quarter" idx="5"/>
          </p:nvPr>
        </p:nvSpPr>
        <p:spPr/>
        <p:txBody>
          <a:bodyPr/>
          <a:lstStyle/>
          <a:p>
            <a:fld id="{871B2431-D351-4C6E-A3CF-9DFAC0E3E050}" type="slidenum">
              <a:rPr lang="cs-CZ" smtClean="0"/>
              <a:t>13</a:t>
            </a:fld>
            <a:endParaRPr lang="cs-CZ"/>
          </a:p>
        </p:txBody>
      </p:sp>
    </p:spTree>
    <p:extLst>
      <p:ext uri="{BB962C8B-B14F-4D97-AF65-F5344CB8AC3E}">
        <p14:creationId xmlns:p14="http://schemas.microsoft.com/office/powerpoint/2010/main" val="721768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Now, talking about the percent of population working in the public safety, according to the regression results, we saw that majorly in all cities, increasing the workforce showed a decrease in crime rate, which is ideally an expected scenario. But as we know, ideal is never ideal, there lies anomalies, like the city of New Orleans which follows the exact opposite trend than expected. For this city specifically, which always remains on top of the charts in terms of the greatest number of crimes in US, there are too many other factors leading to such outrageous crime activities there.</a:t>
            </a:r>
          </a:p>
        </p:txBody>
      </p:sp>
      <p:sp>
        <p:nvSpPr>
          <p:cNvPr id="4" name="Slide Number Placeholder 3"/>
          <p:cNvSpPr>
            <a:spLocks noGrp="1"/>
          </p:cNvSpPr>
          <p:nvPr>
            <p:ph type="sldNum" sz="quarter" idx="5"/>
          </p:nvPr>
        </p:nvSpPr>
        <p:spPr/>
        <p:txBody>
          <a:bodyPr/>
          <a:lstStyle/>
          <a:p>
            <a:fld id="{871B2431-D351-4C6E-A3CF-9DFAC0E3E050}" type="slidenum">
              <a:rPr lang="cs-CZ" smtClean="0"/>
              <a:t>14</a:t>
            </a:fld>
            <a:endParaRPr lang="cs-CZ"/>
          </a:p>
        </p:txBody>
      </p:sp>
    </p:spTree>
    <p:extLst>
      <p:ext uri="{BB962C8B-B14F-4D97-AF65-F5344CB8AC3E}">
        <p14:creationId xmlns:p14="http://schemas.microsoft.com/office/powerpoint/2010/main" val="73364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Now, inferencing for tweets, a hot topic today, thanks to Elon, we wanted to know how does the crime rate affect the number of negative tweets posted by users, and we found that in New York, even with increase in crime rate, lesser population is actually posting tweet with negative sentiments about the same. While it is showing a satisfactory response from users in Denver, with more people expressing on twitter, for increase in crime rate, or vice versa.</a:t>
            </a:r>
          </a:p>
          <a:p>
            <a:endParaRPr lang="en-US" dirty="0"/>
          </a:p>
          <a:p>
            <a:r>
              <a:rPr lang="en-US" dirty="0"/>
              <a:t>Some other important inferences were:</a:t>
            </a:r>
          </a:p>
          <a:p>
            <a:r>
              <a:rPr lang="en-US" dirty="0"/>
              <a:t>1. Depression is not leading to increase in crime rate, in contrary to what we assumed, as there is no positive correlation found for number of searches made for the word depression v/s the crime rate.</a:t>
            </a:r>
          </a:p>
          <a:p>
            <a:r>
              <a:rPr lang="en-US" dirty="0"/>
              <a:t>2. Poverty (which is related to </a:t>
            </a:r>
            <a:r>
              <a:rPr lang="en-US" dirty="0" err="1"/>
              <a:t>MedianIncomeRate</a:t>
            </a:r>
            <a:r>
              <a:rPr lang="en-US" dirty="0"/>
              <a:t>) comes out to be positively correlated with crime count in nearly all cities, as expected, because money is the root cause for crime.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There are also some interesting impacts of Covid-19, affecting behaviour of few attributes towards crime rate. For instance, very large proportion of population lost their jobs due to the pandemic, thus we can see a sudden spike in the unemployment rate from 2019-2021. This is such a huge spike that it started showing negative correlation with the crime rate, intuitively visible in graph.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Thus, we split our dataset in this way, and infer that our assumption of positive correlation of unemployment does hold right, when the effect of the sudden spike is removed. We also saw that for LA specifically, there were larger ratio of females doing crime, while the behavior significantly switched to larger ratio of males doing crime when covid data was included in our model.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We also did PELT (Pruned Exact Linear Time) analysis, which provided us with the change points in the time series plot. One among many inferences collected is related to the pass of landmark criminal justice reform bill in Boston in April 2019, which majorly eased out many low-level offences, and increased minimum age of criminal responsibility from 7 to 12, thus showing reduction in crime rate. This is also evident from this graph, which explains that crime rate is actually getting reduced when more population are in favor of democrats, who passed this bill.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dirty="0"/>
          </a:p>
          <a:p>
            <a:r>
              <a:rPr lang="en-US" dirty="0"/>
              <a:t>Post-training the linear model using 10-fold cross-validation on all 10 cities, the MSE values with the error bars and the standard deviation of error are shown, which clearly validates that our model with additional attributes does tend to do better prediction for crime rate, when compared to the basic attributes concluded by the reference paper, and so is our conclusion.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We are going to discuss the problem statement, Data collection &amp; EDA, Modelling Techniques, Inferences/Insights and our future scope.</a:t>
            </a:r>
          </a:p>
        </p:txBody>
      </p:sp>
      <p:sp>
        <p:nvSpPr>
          <p:cNvPr id="4" name="Slide Number Placeholder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37546292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20</a:t>
            </a:fld>
            <a:endParaRPr lang="cs-CZ"/>
          </a:p>
        </p:txBody>
      </p:sp>
    </p:spTree>
    <p:extLst>
      <p:ext uri="{BB962C8B-B14F-4D97-AF65-F5344CB8AC3E}">
        <p14:creationId xmlns:p14="http://schemas.microsoft.com/office/powerpoint/2010/main" val="2191788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There are plenty of analysis yet possible which we could not perform given the time frame. Some of which are to run comparative analysis across cities, determine granular level of correlation with respect to categories of crime like violent, theft, rape </a:t>
            </a:r>
            <a:r>
              <a:rPr lang="en-US" dirty="0" err="1"/>
              <a:t>etc</a:t>
            </a:r>
            <a:r>
              <a:rPr lang="en-US" dirty="0"/>
              <a:t>, and which are the ones people raising their voice most. We can also perform other modeling techniques to fit in our data.</a:t>
            </a:r>
          </a:p>
        </p:txBody>
      </p:sp>
      <p:sp>
        <p:nvSpPr>
          <p:cNvPr id="4" name="Slide Number Placeholder 3"/>
          <p:cNvSpPr>
            <a:spLocks noGrp="1"/>
          </p:cNvSpPr>
          <p:nvPr>
            <p:ph type="sldNum" sz="quarter" idx="5"/>
          </p:nvPr>
        </p:nvSpPr>
        <p:spPr/>
        <p:txBody>
          <a:bodyPr/>
          <a:lstStyle/>
          <a:p>
            <a:fld id="{871B2431-D351-4C6E-A3CF-9DFAC0E3E050}" type="slidenum">
              <a:rPr lang="cs-CZ" smtClean="0"/>
              <a:t>21</a:t>
            </a:fld>
            <a:endParaRPr lang="cs-CZ"/>
          </a:p>
        </p:txBody>
      </p:sp>
    </p:spTree>
    <p:extLst>
      <p:ext uri="{BB962C8B-B14F-4D97-AF65-F5344CB8AC3E}">
        <p14:creationId xmlns:p14="http://schemas.microsoft.com/office/powerpoint/2010/main" val="17224981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Here are links to </a:t>
            </a:r>
            <a:r>
              <a:rPr lang="en-US"/>
              <a:t>the references we used.</a:t>
            </a:r>
          </a:p>
        </p:txBody>
      </p:sp>
      <p:sp>
        <p:nvSpPr>
          <p:cNvPr id="4" name="Slide Number Placeholder 3"/>
          <p:cNvSpPr>
            <a:spLocks noGrp="1"/>
          </p:cNvSpPr>
          <p:nvPr>
            <p:ph type="sldNum" sz="quarter" idx="5"/>
          </p:nvPr>
        </p:nvSpPr>
        <p:spPr/>
        <p:txBody>
          <a:bodyPr/>
          <a:lstStyle/>
          <a:p>
            <a:fld id="{871B2431-D351-4C6E-A3CF-9DFAC0E3E050}" type="slidenum">
              <a:rPr lang="cs-CZ" smtClean="0"/>
              <a:t>22</a:t>
            </a:fld>
            <a:endParaRPr lang="cs-CZ"/>
          </a:p>
        </p:txBody>
      </p:sp>
    </p:spTree>
    <p:extLst>
      <p:ext uri="{BB962C8B-B14F-4D97-AF65-F5344CB8AC3E}">
        <p14:creationId xmlns:p14="http://schemas.microsoft.com/office/powerpoint/2010/main" val="29920355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Thank you everyone. Also, I would like to Thank </a:t>
            </a:r>
            <a:r>
              <a:rPr lang="en-US" dirty="0" err="1"/>
              <a:t>Hanjia</a:t>
            </a:r>
            <a:r>
              <a:rPr lang="en-US" dirty="0"/>
              <a:t> for his prompt feedbacks. We are open to questions now.</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580018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We took inspiration from a reference paper published in 2018 on how factors like the </a:t>
            </a:r>
            <a:r>
              <a:rPr lang="en-US" sz="1200" dirty="0">
                <a:solidFill>
                  <a:srgbClr val="5576CB"/>
                </a:solidFill>
                <a:latin typeface="Roboto Mono Light Bold"/>
              </a:rPr>
              <a:t>male-female ratio, unemployment, and income scale correlate with criminal behavior. </a:t>
            </a:r>
          </a:p>
          <a:p>
            <a:r>
              <a:rPr lang="en-US" sz="1200" dirty="0">
                <a:solidFill>
                  <a:srgbClr val="5576CB"/>
                </a:solidFill>
                <a:latin typeface="Roboto Mono Light Bold"/>
              </a:rPr>
              <a:t>We wanted to collect enough evidence that variables like Social Media Sentiments, Public Safety Workforce, presidential party affiliations, and mental health can also be used to further strengthen the correlation with criminal </a:t>
            </a:r>
            <a:r>
              <a:rPr lang="en-US" sz="1200" dirty="0" err="1">
                <a:solidFill>
                  <a:srgbClr val="5576CB"/>
                </a:solidFill>
                <a:latin typeface="Roboto Mono Light Bold"/>
              </a:rPr>
              <a:t>behaviour</a:t>
            </a:r>
            <a:r>
              <a:rPr lang="en-US" sz="1200" dirty="0">
                <a:solidFill>
                  <a:srgbClr val="5576CB"/>
                </a:solidFill>
                <a:latin typeface="Roboto Mono Light Bold"/>
              </a:rPr>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We collected data from 10 cities as listed above on the basis of the population distribution to account for both small cities like New Orleans or Denver and large cities like NYC, Chicago</a:t>
            </a:r>
          </a:p>
        </p:txBody>
      </p:sp>
      <p:sp>
        <p:nvSpPr>
          <p:cNvPr id="4" name="Slide Number Placeholder 3"/>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1191107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While keeping the population distribution in mind, we also considered the geographical span of the selected 10 cities. As you can see, we covered all of the regions in US.</a:t>
            </a:r>
          </a:p>
        </p:txBody>
      </p:sp>
      <p:sp>
        <p:nvSpPr>
          <p:cNvPr id="4" name="Slide Number Placeholder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17851471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For Twitter data collection, we used keyword-specific, location-based tweet collection from 2011 to 2021. The above-listed keywords were used. Information like the tweet content, tweeted on Date and User ID was recorded among other variables. </a:t>
            </a:r>
          </a:p>
          <a:p>
            <a:r>
              <a:rPr lang="en-US" dirty="0"/>
              <a:t>Sentiment analysis: Based on the tweets collected, sentiment analysis using </a:t>
            </a:r>
            <a:r>
              <a:rPr lang="en-US" dirty="0" err="1"/>
              <a:t>TextBlob</a:t>
            </a:r>
            <a:r>
              <a:rPr lang="en-US" dirty="0"/>
              <a:t> was conducted to find truly ill negative sentiment tweets from the entire pool of tweets.</a:t>
            </a:r>
          </a:p>
          <a:p>
            <a:r>
              <a:rPr lang="en-US" dirty="0"/>
              <a:t>Unique users from the total tweets and the negative sentiment tweets were compared to get the "%unique users who posted negative sentiment tweets" in a given year-month.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We will use this snapshot to understand our entire data collection process, </a:t>
            </a:r>
          </a:p>
          <a:p>
            <a:pPr marL="228600" indent="-228600">
              <a:buAutoNum type="arabicPeriod"/>
            </a:pPr>
            <a:r>
              <a:rPr lang="en-US" dirty="0"/>
              <a:t>The Data is collected from 2011 to 2021 for each Year-Month.</a:t>
            </a:r>
          </a:p>
          <a:p>
            <a:pPr marL="228600" indent="-228600">
              <a:buAutoNum type="arabicPeriod"/>
            </a:pPr>
            <a:r>
              <a:rPr lang="en-US" dirty="0"/>
              <a:t> Population normalized crime% is the percentage of crime records(collected from data.org portals) normalized by the population given by census data.</a:t>
            </a:r>
          </a:p>
          <a:p>
            <a:pPr marL="228600" indent="-228600">
              <a:buAutoNum type="arabicPeriod"/>
            </a:pPr>
            <a:r>
              <a:rPr lang="en-US" dirty="0"/>
              <a:t>The Gender Ratio, Unemployment Rate, Median Income Rate and Public Safety Workforce% are all collected form the Census Data.</a:t>
            </a:r>
          </a:p>
          <a:p>
            <a:pPr marL="228600" indent="-228600">
              <a:buAutoNum type="arabicPeriod"/>
            </a:pPr>
            <a:r>
              <a:rPr lang="en-US" dirty="0"/>
              <a:t>This column is calculated using sentiment analysis on tweets liked we discussed in the last slide.</a:t>
            </a:r>
          </a:p>
          <a:p>
            <a:pPr marL="228600" indent="-228600">
              <a:buAutoNum type="arabicPeriod"/>
            </a:pPr>
            <a:r>
              <a:rPr lang="en-US" dirty="0"/>
              <a:t>%Presidential votes for Democrats is the %votes for the Democratic presidential candidate in each of 2008, 2012, 2016 and 2020 election. Data for non-election years is repeated for the last election year.</a:t>
            </a:r>
          </a:p>
          <a:p>
            <a:pPr marL="228600" indent="-228600">
              <a:buAutoNum type="arabicPeriod"/>
            </a:pPr>
            <a:r>
              <a:rPr lang="en-US" dirty="0"/>
              <a:t>This column shows the ranking of the word “depression” from city-specific google  search trends data. The month-year with the highest searches for depression will have a value of 100. The other Year-month will be relatively ranked to this.</a:t>
            </a:r>
          </a:p>
          <a:p>
            <a:pPr marL="228600" indent="-228600">
              <a:buAutoNum type="arabicPeriod"/>
            </a:pPr>
            <a:endParaRPr lang="en-US" dirty="0"/>
          </a:p>
          <a:p>
            <a:pPr marL="228600" indent="-228600">
              <a:buAutoNum type="arabicPeriod"/>
            </a:pPr>
            <a:r>
              <a:rPr lang="en-US" dirty="0"/>
              <a:t>Finally, to summarize,</a:t>
            </a:r>
          </a:p>
          <a:p>
            <a:pPr marL="685800" lvl="1" indent="-228600">
              <a:buAutoNum type="arabicPeriod"/>
            </a:pPr>
            <a:r>
              <a:rPr lang="en-US" dirty="0"/>
              <a:t>The column in green is out target variable</a:t>
            </a:r>
          </a:p>
          <a:p>
            <a:pPr marL="685800" lvl="1" indent="-228600">
              <a:buAutoNum type="arabicPeriod"/>
            </a:pPr>
            <a:r>
              <a:rPr lang="en-US" dirty="0"/>
              <a:t>The columns in Grey are from the reference paper</a:t>
            </a:r>
          </a:p>
          <a:p>
            <a:pPr marL="685800" lvl="1" indent="-228600">
              <a:buAutoNum type="arabicPeriod"/>
            </a:pPr>
            <a:r>
              <a:rPr lang="en-US" dirty="0"/>
              <a:t>The columns in light yellow are the additional variables that we have added.</a:t>
            </a:r>
          </a:p>
          <a:p>
            <a:pPr marL="0" indent="0">
              <a:buNone/>
            </a:pPr>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854983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This is the correlation matrix of the NYC-dataset, we can see high correlations here but I want this to be further discussed in detailed in the inferences part.</a:t>
            </a:r>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3325747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So this is our modeling approach, We propose our model with additional variables like negative emotions on Twitter, REPETITIVE? </a:t>
            </a:r>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2034922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12/5/22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12/5/22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12/5/22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12/5/22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5.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5.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5.png"/><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5.png"/><Relationship Id="rId7"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5.png"/><Relationship Id="rId7"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 Id="rId9"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21.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5.png"/><Relationship Id="rId7"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22.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5.png"/><Relationship Id="rId7"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5.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23.svg"/><Relationship Id="rId4" Type="http://schemas.openxmlformats.org/officeDocument/2006/relationships/image" Target="../media/image6.sv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FBF3"/>
        </a:solidFill>
        <a:effectLst/>
      </p:bgPr>
    </p:bg>
    <p:spTree>
      <p:nvGrpSpPr>
        <p:cNvPr id="1" name=""/>
        <p:cNvGrpSpPr/>
        <p:nvPr/>
      </p:nvGrpSpPr>
      <p:grpSpPr>
        <a:xfrm>
          <a:off x="0" y="0"/>
          <a:ext cx="0" cy="0"/>
          <a:chOff x="0" y="0"/>
          <a:chExt cx="0" cy="0"/>
        </a:xfrm>
      </p:grpSpPr>
      <p:grpSp>
        <p:nvGrpSpPr>
          <p:cNvPr id="2" name="Group 2"/>
          <p:cNvGrpSpPr/>
          <p:nvPr/>
        </p:nvGrpSpPr>
        <p:grpSpPr>
          <a:xfrm>
            <a:off x="-2307396" y="-585807"/>
            <a:ext cx="22902791" cy="11458614"/>
            <a:chOff x="0" y="0"/>
            <a:chExt cx="30537055" cy="15278151"/>
          </a:xfrm>
        </p:grpSpPr>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7645426" cy="7645426"/>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630752" y="0"/>
              <a:ext cx="7645426" cy="7645426"/>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7632726"/>
              <a:ext cx="7645426" cy="7645426"/>
            </a:xfrm>
            <a:prstGeom prst="rect">
              <a:avLst/>
            </a:prstGeom>
          </p:spPr>
        </p:pic>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630752" y="7632726"/>
              <a:ext cx="7645426" cy="7645426"/>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263478" y="0"/>
              <a:ext cx="7645426" cy="7645426"/>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891629" y="0"/>
              <a:ext cx="7645426" cy="7645426"/>
            </a:xfrm>
            <a:prstGeom prst="rect">
              <a:avLst/>
            </a:prstGeom>
          </p:spPr>
        </p:pic>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263478" y="7632726"/>
              <a:ext cx="7645426" cy="7645426"/>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891629" y="7632726"/>
              <a:ext cx="7645426" cy="7645426"/>
            </a:xfrm>
            <a:prstGeom prst="rect">
              <a:avLst/>
            </a:prstGeom>
          </p:spPr>
        </p:pic>
      </p:grpSp>
      <p:grpSp>
        <p:nvGrpSpPr>
          <p:cNvPr id="11" name="Group 11"/>
          <p:cNvGrpSpPr/>
          <p:nvPr/>
        </p:nvGrpSpPr>
        <p:grpSpPr>
          <a:xfrm>
            <a:off x="1276868" y="936485"/>
            <a:ext cx="15734265" cy="8414030"/>
            <a:chOff x="0" y="0"/>
            <a:chExt cx="6762470" cy="3616288"/>
          </a:xfrm>
        </p:grpSpPr>
        <p:sp>
          <p:nvSpPr>
            <p:cNvPr id="12" name="Freeform 12"/>
            <p:cNvSpPr/>
            <p:nvPr/>
          </p:nvSpPr>
          <p:spPr>
            <a:xfrm>
              <a:off x="48260" y="48260"/>
              <a:ext cx="6714210" cy="3568028"/>
            </a:xfrm>
            <a:custGeom>
              <a:avLst/>
              <a:gdLst/>
              <a:ahLst/>
              <a:cxnLst/>
              <a:rect l="l" t="t" r="r" b="b"/>
              <a:pathLst>
                <a:path w="6714210" h="3568028">
                  <a:moveTo>
                    <a:pt x="0" y="0"/>
                  </a:moveTo>
                  <a:lnTo>
                    <a:pt x="6714210" y="0"/>
                  </a:lnTo>
                  <a:lnTo>
                    <a:pt x="6714210" y="3568028"/>
                  </a:lnTo>
                  <a:lnTo>
                    <a:pt x="0" y="3568028"/>
                  </a:lnTo>
                  <a:close/>
                </a:path>
              </a:pathLst>
            </a:custGeom>
            <a:solidFill>
              <a:srgbClr val="536FBE"/>
            </a:solidFill>
          </p:spPr>
        </p:sp>
        <p:sp>
          <p:nvSpPr>
            <p:cNvPr id="13" name="Freeform 13"/>
            <p:cNvSpPr/>
            <p:nvPr/>
          </p:nvSpPr>
          <p:spPr>
            <a:xfrm>
              <a:off x="6350" y="6350"/>
              <a:ext cx="6714210" cy="3568028"/>
            </a:xfrm>
            <a:custGeom>
              <a:avLst/>
              <a:gdLst/>
              <a:ahLst/>
              <a:cxnLst/>
              <a:rect l="l" t="t" r="r" b="b"/>
              <a:pathLst>
                <a:path w="6714210" h="3568028">
                  <a:moveTo>
                    <a:pt x="0" y="0"/>
                  </a:moveTo>
                  <a:lnTo>
                    <a:pt x="6714210" y="0"/>
                  </a:lnTo>
                  <a:lnTo>
                    <a:pt x="6714210" y="3568028"/>
                  </a:lnTo>
                  <a:lnTo>
                    <a:pt x="0" y="3568028"/>
                  </a:lnTo>
                  <a:close/>
                </a:path>
              </a:pathLst>
            </a:custGeom>
            <a:solidFill>
              <a:srgbClr val="FEFBF3"/>
            </a:solidFill>
          </p:spPr>
        </p:sp>
        <p:sp>
          <p:nvSpPr>
            <p:cNvPr id="14" name="Freeform 14"/>
            <p:cNvSpPr/>
            <p:nvPr/>
          </p:nvSpPr>
          <p:spPr>
            <a:xfrm>
              <a:off x="0" y="0"/>
              <a:ext cx="6726910" cy="3580728"/>
            </a:xfrm>
            <a:custGeom>
              <a:avLst/>
              <a:gdLst/>
              <a:ahLst/>
              <a:cxnLst/>
              <a:rect l="l" t="t" r="r" b="b"/>
              <a:pathLst>
                <a:path w="6726910" h="3580728">
                  <a:moveTo>
                    <a:pt x="6726910" y="3580728"/>
                  </a:moveTo>
                  <a:lnTo>
                    <a:pt x="0" y="3580728"/>
                  </a:lnTo>
                  <a:lnTo>
                    <a:pt x="0" y="0"/>
                  </a:lnTo>
                  <a:lnTo>
                    <a:pt x="6726910" y="0"/>
                  </a:lnTo>
                  <a:lnTo>
                    <a:pt x="6726910" y="3580728"/>
                  </a:lnTo>
                  <a:close/>
                  <a:moveTo>
                    <a:pt x="12700" y="3568028"/>
                  </a:moveTo>
                  <a:lnTo>
                    <a:pt x="6714210" y="3568028"/>
                  </a:lnTo>
                  <a:lnTo>
                    <a:pt x="6714210" y="12700"/>
                  </a:lnTo>
                  <a:lnTo>
                    <a:pt x="12700" y="12700"/>
                  </a:lnTo>
                  <a:lnTo>
                    <a:pt x="12700" y="3568028"/>
                  </a:lnTo>
                  <a:close/>
                </a:path>
              </a:pathLst>
            </a:custGeom>
            <a:solidFill>
              <a:srgbClr val="536FBE"/>
            </a:solidFill>
          </p:spPr>
        </p:sp>
      </p:grpSp>
      <p:sp>
        <p:nvSpPr>
          <p:cNvPr id="15" name="AutoShape 15"/>
          <p:cNvSpPr/>
          <p:nvPr/>
        </p:nvSpPr>
        <p:spPr>
          <a:xfrm>
            <a:off x="1276868" y="2416190"/>
            <a:ext cx="15667031" cy="0"/>
          </a:xfrm>
          <a:prstGeom prst="line">
            <a:avLst/>
          </a:prstGeom>
          <a:ln w="19050" cap="flat">
            <a:solidFill>
              <a:srgbClr val="536FBE"/>
            </a:solidFill>
            <a:prstDash val="solid"/>
            <a:headEnd type="none" w="sm" len="sm"/>
            <a:tailEnd type="none" w="sm" len="sm"/>
          </a:ln>
        </p:spPr>
      </p:sp>
      <p:sp>
        <p:nvSpPr>
          <p:cNvPr id="16" name="AutoShape 16"/>
          <p:cNvSpPr/>
          <p:nvPr/>
        </p:nvSpPr>
        <p:spPr>
          <a:xfrm>
            <a:off x="1276868" y="7813733"/>
            <a:ext cx="15667031" cy="0"/>
          </a:xfrm>
          <a:prstGeom prst="line">
            <a:avLst/>
          </a:prstGeom>
          <a:ln w="19050" cap="flat">
            <a:solidFill>
              <a:srgbClr val="536FBE"/>
            </a:solidFill>
            <a:prstDash val="solid"/>
            <a:headEnd type="none" w="sm" len="sm"/>
            <a:tailEnd type="none" w="sm" len="sm"/>
          </a:ln>
        </p:spPr>
      </p:sp>
      <p:pic>
        <p:nvPicPr>
          <p:cNvPr id="17" name="Picture 1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939861" y="1660380"/>
            <a:ext cx="195011" cy="195011"/>
          </a:xfrm>
          <a:prstGeom prst="rect">
            <a:avLst/>
          </a:prstGeom>
        </p:spPr>
      </p:pic>
      <p:pic>
        <p:nvPicPr>
          <p:cNvPr id="18" name="Picture 1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939861" y="8390975"/>
            <a:ext cx="195011" cy="195011"/>
          </a:xfrm>
          <a:prstGeom prst="rect">
            <a:avLst/>
          </a:prstGeom>
        </p:spPr>
      </p:pic>
      <p:pic>
        <p:nvPicPr>
          <p:cNvPr id="19" name="Picture 19"/>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152150" y="1660380"/>
            <a:ext cx="195011" cy="195011"/>
          </a:xfrm>
          <a:prstGeom prst="rect">
            <a:avLst/>
          </a:prstGeom>
        </p:spPr>
      </p:pic>
      <p:pic>
        <p:nvPicPr>
          <p:cNvPr id="20" name="Picture 2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152150" y="8390975"/>
            <a:ext cx="195011" cy="195011"/>
          </a:xfrm>
          <a:prstGeom prst="rect">
            <a:avLst/>
          </a:prstGeom>
        </p:spPr>
      </p:pic>
      <p:sp>
        <p:nvSpPr>
          <p:cNvPr id="21" name="TextBox 21"/>
          <p:cNvSpPr txBox="1"/>
          <p:nvPr/>
        </p:nvSpPr>
        <p:spPr>
          <a:xfrm>
            <a:off x="7032781" y="8410027"/>
            <a:ext cx="4143469" cy="416011"/>
          </a:xfrm>
          <a:prstGeom prst="rect">
            <a:avLst/>
          </a:prstGeom>
        </p:spPr>
        <p:txBody>
          <a:bodyPr wrap="square" lIns="0" tIns="0" rIns="0" bIns="0" rtlCol="0" anchor="t">
            <a:spAutoFit/>
          </a:bodyPr>
          <a:lstStyle/>
          <a:p>
            <a:pPr algn="ctr">
              <a:lnSpc>
                <a:spcPts val="1617"/>
              </a:lnSpc>
            </a:pPr>
            <a:r>
              <a:rPr lang="en-US" dirty="0">
                <a:solidFill>
                  <a:srgbClr val="1A42B2"/>
                </a:solidFill>
                <a:latin typeface="Roboto Mono Regular Italics"/>
              </a:rPr>
              <a:t>Presented by: Rishabh Kandoi, Richa Yadav</a:t>
            </a:r>
          </a:p>
        </p:txBody>
      </p:sp>
      <p:sp>
        <p:nvSpPr>
          <p:cNvPr id="22" name="TextBox 22"/>
          <p:cNvSpPr txBox="1"/>
          <p:nvPr/>
        </p:nvSpPr>
        <p:spPr>
          <a:xfrm>
            <a:off x="3151595" y="4299142"/>
            <a:ext cx="11984810" cy="844358"/>
          </a:xfrm>
          <a:prstGeom prst="rect">
            <a:avLst/>
          </a:prstGeom>
        </p:spPr>
        <p:txBody>
          <a:bodyPr lIns="0" tIns="0" rIns="0" bIns="0" rtlCol="0" anchor="t">
            <a:spAutoFit/>
          </a:bodyPr>
          <a:lstStyle/>
          <a:p>
            <a:pPr algn="ctr">
              <a:lnSpc>
                <a:spcPts val="3207"/>
              </a:lnSpc>
            </a:pPr>
            <a:r>
              <a:rPr lang="en-US" sz="2651" spc="124" dirty="0">
                <a:solidFill>
                  <a:srgbClr val="1A42B2"/>
                </a:solidFill>
                <a:latin typeface="Blink Twice"/>
              </a:rPr>
              <a:t>EFFECT OF SOCIOECONOMIC, DEMOGRAPHIC FACTORS, MENTAL HEALTH AND POLITICS ON CRIME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C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73221" y="599189"/>
            <a:ext cx="195011" cy="195011"/>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645677" y="599189"/>
            <a:ext cx="195011" cy="195011"/>
          </a:xfrm>
          <a:prstGeom prst="rect">
            <a:avLst/>
          </a:prstGeom>
        </p:spPr>
      </p:pic>
      <p:grpSp>
        <p:nvGrpSpPr>
          <p:cNvPr id="4" name="Group 4"/>
          <p:cNvGrpSpPr/>
          <p:nvPr/>
        </p:nvGrpSpPr>
        <p:grpSpPr>
          <a:xfrm>
            <a:off x="1278847" y="2965159"/>
            <a:ext cx="4975416" cy="5637391"/>
            <a:chOff x="0" y="0"/>
            <a:chExt cx="2138397" cy="2422909"/>
          </a:xfrm>
        </p:grpSpPr>
        <p:sp>
          <p:nvSpPr>
            <p:cNvPr id="5" name="Freeform 5"/>
            <p:cNvSpPr/>
            <p:nvPr/>
          </p:nvSpPr>
          <p:spPr>
            <a:xfrm>
              <a:off x="48260" y="48260"/>
              <a:ext cx="2090137" cy="2374649"/>
            </a:xfrm>
            <a:custGeom>
              <a:avLst/>
              <a:gdLst/>
              <a:ahLst/>
              <a:cxnLst/>
              <a:rect l="l" t="t" r="r" b="b"/>
              <a:pathLst>
                <a:path w="2090137" h="2374649">
                  <a:moveTo>
                    <a:pt x="0" y="0"/>
                  </a:moveTo>
                  <a:lnTo>
                    <a:pt x="2090137" y="0"/>
                  </a:lnTo>
                  <a:lnTo>
                    <a:pt x="2090137" y="2374649"/>
                  </a:lnTo>
                  <a:lnTo>
                    <a:pt x="0" y="2374649"/>
                  </a:lnTo>
                  <a:close/>
                </a:path>
              </a:pathLst>
            </a:custGeom>
            <a:solidFill>
              <a:srgbClr val="244DB6"/>
            </a:solidFill>
          </p:spPr>
        </p:sp>
        <p:sp>
          <p:nvSpPr>
            <p:cNvPr id="6" name="Freeform 6"/>
            <p:cNvSpPr/>
            <p:nvPr/>
          </p:nvSpPr>
          <p:spPr>
            <a:xfrm>
              <a:off x="6350" y="6350"/>
              <a:ext cx="2090137" cy="2374649"/>
            </a:xfrm>
            <a:custGeom>
              <a:avLst/>
              <a:gdLst/>
              <a:ahLst/>
              <a:cxnLst/>
              <a:rect l="l" t="t" r="r" b="b"/>
              <a:pathLst>
                <a:path w="2090137" h="2374649">
                  <a:moveTo>
                    <a:pt x="0" y="0"/>
                  </a:moveTo>
                  <a:lnTo>
                    <a:pt x="2090137" y="0"/>
                  </a:lnTo>
                  <a:lnTo>
                    <a:pt x="2090137" y="2374649"/>
                  </a:lnTo>
                  <a:lnTo>
                    <a:pt x="0" y="2374649"/>
                  </a:lnTo>
                  <a:close/>
                </a:path>
              </a:pathLst>
            </a:custGeom>
            <a:solidFill>
              <a:srgbClr val="FFFCF4"/>
            </a:solidFill>
          </p:spPr>
        </p:sp>
        <p:sp>
          <p:nvSpPr>
            <p:cNvPr id="7" name="Freeform 7"/>
            <p:cNvSpPr/>
            <p:nvPr/>
          </p:nvSpPr>
          <p:spPr>
            <a:xfrm>
              <a:off x="0" y="0"/>
              <a:ext cx="2102837" cy="2387349"/>
            </a:xfrm>
            <a:custGeom>
              <a:avLst/>
              <a:gdLst/>
              <a:ahLst/>
              <a:cxnLst/>
              <a:rect l="l" t="t" r="r" b="b"/>
              <a:pathLst>
                <a:path w="2102837" h="2387349">
                  <a:moveTo>
                    <a:pt x="2102837" y="2387349"/>
                  </a:moveTo>
                  <a:lnTo>
                    <a:pt x="0" y="2387349"/>
                  </a:lnTo>
                  <a:lnTo>
                    <a:pt x="0" y="0"/>
                  </a:lnTo>
                  <a:lnTo>
                    <a:pt x="2102837" y="0"/>
                  </a:lnTo>
                  <a:lnTo>
                    <a:pt x="2102837" y="2387349"/>
                  </a:lnTo>
                  <a:close/>
                  <a:moveTo>
                    <a:pt x="12700" y="2374649"/>
                  </a:moveTo>
                  <a:lnTo>
                    <a:pt x="2090137" y="2374649"/>
                  </a:lnTo>
                  <a:lnTo>
                    <a:pt x="2090137" y="12700"/>
                  </a:lnTo>
                  <a:lnTo>
                    <a:pt x="12700" y="12700"/>
                  </a:lnTo>
                  <a:lnTo>
                    <a:pt x="12700" y="2374649"/>
                  </a:lnTo>
                  <a:close/>
                </a:path>
              </a:pathLst>
            </a:custGeom>
            <a:solidFill>
              <a:srgbClr val="244DB6"/>
            </a:solidFill>
          </p:spPr>
        </p:sp>
      </p:grpSp>
      <p:grpSp>
        <p:nvGrpSpPr>
          <p:cNvPr id="8" name="Group 8"/>
          <p:cNvGrpSpPr/>
          <p:nvPr/>
        </p:nvGrpSpPr>
        <p:grpSpPr>
          <a:xfrm>
            <a:off x="1815883" y="2463153"/>
            <a:ext cx="3901344" cy="1004011"/>
            <a:chOff x="0" y="0"/>
            <a:chExt cx="2005384" cy="516086"/>
          </a:xfrm>
        </p:grpSpPr>
        <p:sp>
          <p:nvSpPr>
            <p:cNvPr id="9" name="Freeform 9"/>
            <p:cNvSpPr/>
            <p:nvPr/>
          </p:nvSpPr>
          <p:spPr>
            <a:xfrm>
              <a:off x="48260" y="48260"/>
              <a:ext cx="1957124" cy="467826"/>
            </a:xfrm>
            <a:custGeom>
              <a:avLst/>
              <a:gdLst/>
              <a:ahLst/>
              <a:cxnLst/>
              <a:rect l="l" t="t" r="r" b="b"/>
              <a:pathLst>
                <a:path w="1957124" h="467826">
                  <a:moveTo>
                    <a:pt x="0" y="0"/>
                  </a:moveTo>
                  <a:lnTo>
                    <a:pt x="1957124" y="0"/>
                  </a:lnTo>
                  <a:lnTo>
                    <a:pt x="1957124" y="467826"/>
                  </a:lnTo>
                  <a:lnTo>
                    <a:pt x="0" y="467826"/>
                  </a:lnTo>
                  <a:close/>
                </a:path>
              </a:pathLst>
            </a:custGeom>
            <a:solidFill>
              <a:srgbClr val="244DB6"/>
            </a:solidFill>
          </p:spPr>
        </p:sp>
        <p:sp>
          <p:nvSpPr>
            <p:cNvPr id="10" name="Freeform 10"/>
            <p:cNvSpPr/>
            <p:nvPr/>
          </p:nvSpPr>
          <p:spPr>
            <a:xfrm>
              <a:off x="6350" y="6350"/>
              <a:ext cx="1957124" cy="467826"/>
            </a:xfrm>
            <a:custGeom>
              <a:avLst/>
              <a:gdLst/>
              <a:ahLst/>
              <a:cxnLst/>
              <a:rect l="l" t="t" r="r" b="b"/>
              <a:pathLst>
                <a:path w="1957124" h="467826">
                  <a:moveTo>
                    <a:pt x="0" y="0"/>
                  </a:moveTo>
                  <a:lnTo>
                    <a:pt x="1957124" y="0"/>
                  </a:lnTo>
                  <a:lnTo>
                    <a:pt x="1957124" y="467826"/>
                  </a:lnTo>
                  <a:lnTo>
                    <a:pt x="0" y="467826"/>
                  </a:lnTo>
                  <a:close/>
                </a:path>
              </a:pathLst>
            </a:custGeom>
            <a:solidFill>
              <a:srgbClr val="FFFCF4"/>
            </a:solidFill>
          </p:spPr>
        </p:sp>
        <p:sp>
          <p:nvSpPr>
            <p:cNvPr id="11" name="Freeform 11"/>
            <p:cNvSpPr/>
            <p:nvPr/>
          </p:nvSpPr>
          <p:spPr>
            <a:xfrm>
              <a:off x="0" y="0"/>
              <a:ext cx="1969824" cy="480526"/>
            </a:xfrm>
            <a:custGeom>
              <a:avLst/>
              <a:gdLst/>
              <a:ahLst/>
              <a:cxnLst/>
              <a:rect l="l" t="t" r="r" b="b"/>
              <a:pathLst>
                <a:path w="1969824" h="480526">
                  <a:moveTo>
                    <a:pt x="1969824" y="480526"/>
                  </a:moveTo>
                  <a:lnTo>
                    <a:pt x="0" y="480526"/>
                  </a:lnTo>
                  <a:lnTo>
                    <a:pt x="0" y="0"/>
                  </a:lnTo>
                  <a:lnTo>
                    <a:pt x="1969824" y="0"/>
                  </a:lnTo>
                  <a:lnTo>
                    <a:pt x="1969824" y="480526"/>
                  </a:lnTo>
                  <a:close/>
                  <a:moveTo>
                    <a:pt x="12700" y="467826"/>
                  </a:moveTo>
                  <a:lnTo>
                    <a:pt x="1957124" y="467826"/>
                  </a:lnTo>
                  <a:lnTo>
                    <a:pt x="1957124" y="12700"/>
                  </a:lnTo>
                  <a:lnTo>
                    <a:pt x="12700" y="12700"/>
                  </a:lnTo>
                  <a:lnTo>
                    <a:pt x="12700" y="467826"/>
                  </a:lnTo>
                  <a:close/>
                </a:path>
              </a:pathLst>
            </a:custGeom>
            <a:solidFill>
              <a:srgbClr val="244DB6"/>
            </a:solidFill>
          </p:spPr>
        </p:sp>
      </p:grpSp>
      <p:grpSp>
        <p:nvGrpSpPr>
          <p:cNvPr id="12" name="Group 12"/>
          <p:cNvGrpSpPr/>
          <p:nvPr/>
        </p:nvGrpSpPr>
        <p:grpSpPr>
          <a:xfrm>
            <a:off x="6683465" y="2965159"/>
            <a:ext cx="4975416" cy="5637391"/>
            <a:chOff x="0" y="0"/>
            <a:chExt cx="2138397" cy="2422909"/>
          </a:xfrm>
        </p:grpSpPr>
        <p:sp>
          <p:nvSpPr>
            <p:cNvPr id="13" name="Freeform 13"/>
            <p:cNvSpPr/>
            <p:nvPr/>
          </p:nvSpPr>
          <p:spPr>
            <a:xfrm>
              <a:off x="48260" y="48260"/>
              <a:ext cx="2090137" cy="2374649"/>
            </a:xfrm>
            <a:custGeom>
              <a:avLst/>
              <a:gdLst/>
              <a:ahLst/>
              <a:cxnLst/>
              <a:rect l="l" t="t" r="r" b="b"/>
              <a:pathLst>
                <a:path w="2090137" h="2374649">
                  <a:moveTo>
                    <a:pt x="0" y="0"/>
                  </a:moveTo>
                  <a:lnTo>
                    <a:pt x="2090137" y="0"/>
                  </a:lnTo>
                  <a:lnTo>
                    <a:pt x="2090137" y="2374649"/>
                  </a:lnTo>
                  <a:lnTo>
                    <a:pt x="0" y="2374649"/>
                  </a:lnTo>
                  <a:close/>
                </a:path>
              </a:pathLst>
            </a:custGeom>
            <a:solidFill>
              <a:srgbClr val="244DB6"/>
            </a:solidFill>
          </p:spPr>
        </p:sp>
        <p:sp>
          <p:nvSpPr>
            <p:cNvPr id="14" name="Freeform 14"/>
            <p:cNvSpPr/>
            <p:nvPr/>
          </p:nvSpPr>
          <p:spPr>
            <a:xfrm>
              <a:off x="6350" y="6350"/>
              <a:ext cx="2090137" cy="2374649"/>
            </a:xfrm>
            <a:custGeom>
              <a:avLst/>
              <a:gdLst/>
              <a:ahLst/>
              <a:cxnLst/>
              <a:rect l="l" t="t" r="r" b="b"/>
              <a:pathLst>
                <a:path w="2090137" h="2374649">
                  <a:moveTo>
                    <a:pt x="0" y="0"/>
                  </a:moveTo>
                  <a:lnTo>
                    <a:pt x="2090137" y="0"/>
                  </a:lnTo>
                  <a:lnTo>
                    <a:pt x="2090137" y="2374649"/>
                  </a:lnTo>
                  <a:lnTo>
                    <a:pt x="0" y="2374649"/>
                  </a:lnTo>
                  <a:close/>
                </a:path>
              </a:pathLst>
            </a:custGeom>
            <a:solidFill>
              <a:srgbClr val="FFFCF4"/>
            </a:solidFill>
          </p:spPr>
        </p:sp>
        <p:sp>
          <p:nvSpPr>
            <p:cNvPr id="15" name="Freeform 15"/>
            <p:cNvSpPr/>
            <p:nvPr/>
          </p:nvSpPr>
          <p:spPr>
            <a:xfrm>
              <a:off x="0" y="0"/>
              <a:ext cx="2102837" cy="2387349"/>
            </a:xfrm>
            <a:custGeom>
              <a:avLst/>
              <a:gdLst/>
              <a:ahLst/>
              <a:cxnLst/>
              <a:rect l="l" t="t" r="r" b="b"/>
              <a:pathLst>
                <a:path w="2102837" h="2387349">
                  <a:moveTo>
                    <a:pt x="2102837" y="2387349"/>
                  </a:moveTo>
                  <a:lnTo>
                    <a:pt x="0" y="2387349"/>
                  </a:lnTo>
                  <a:lnTo>
                    <a:pt x="0" y="0"/>
                  </a:lnTo>
                  <a:lnTo>
                    <a:pt x="2102837" y="0"/>
                  </a:lnTo>
                  <a:lnTo>
                    <a:pt x="2102837" y="2387349"/>
                  </a:lnTo>
                  <a:close/>
                  <a:moveTo>
                    <a:pt x="12700" y="2374649"/>
                  </a:moveTo>
                  <a:lnTo>
                    <a:pt x="2090137" y="2374649"/>
                  </a:lnTo>
                  <a:lnTo>
                    <a:pt x="2090137" y="12700"/>
                  </a:lnTo>
                  <a:lnTo>
                    <a:pt x="12700" y="12700"/>
                  </a:lnTo>
                  <a:lnTo>
                    <a:pt x="12700" y="2374649"/>
                  </a:lnTo>
                  <a:close/>
                </a:path>
              </a:pathLst>
            </a:custGeom>
            <a:solidFill>
              <a:srgbClr val="244DB6"/>
            </a:solidFill>
          </p:spPr>
        </p:sp>
      </p:grpSp>
      <p:grpSp>
        <p:nvGrpSpPr>
          <p:cNvPr id="16" name="Group 16"/>
          <p:cNvGrpSpPr/>
          <p:nvPr/>
        </p:nvGrpSpPr>
        <p:grpSpPr>
          <a:xfrm>
            <a:off x="7193328" y="2463153"/>
            <a:ext cx="3901344" cy="1004011"/>
            <a:chOff x="0" y="0"/>
            <a:chExt cx="2005384" cy="516086"/>
          </a:xfrm>
        </p:grpSpPr>
        <p:sp>
          <p:nvSpPr>
            <p:cNvPr id="17" name="Freeform 17"/>
            <p:cNvSpPr/>
            <p:nvPr/>
          </p:nvSpPr>
          <p:spPr>
            <a:xfrm>
              <a:off x="48260" y="48260"/>
              <a:ext cx="1957124" cy="467826"/>
            </a:xfrm>
            <a:custGeom>
              <a:avLst/>
              <a:gdLst/>
              <a:ahLst/>
              <a:cxnLst/>
              <a:rect l="l" t="t" r="r" b="b"/>
              <a:pathLst>
                <a:path w="1957124" h="467826">
                  <a:moveTo>
                    <a:pt x="0" y="0"/>
                  </a:moveTo>
                  <a:lnTo>
                    <a:pt x="1957124" y="0"/>
                  </a:lnTo>
                  <a:lnTo>
                    <a:pt x="1957124" y="467826"/>
                  </a:lnTo>
                  <a:lnTo>
                    <a:pt x="0" y="467826"/>
                  </a:lnTo>
                  <a:close/>
                </a:path>
              </a:pathLst>
            </a:custGeom>
            <a:solidFill>
              <a:srgbClr val="244DB6"/>
            </a:solidFill>
          </p:spPr>
        </p:sp>
        <p:sp>
          <p:nvSpPr>
            <p:cNvPr id="18" name="Freeform 18"/>
            <p:cNvSpPr/>
            <p:nvPr/>
          </p:nvSpPr>
          <p:spPr>
            <a:xfrm>
              <a:off x="6350" y="6350"/>
              <a:ext cx="1957124" cy="467826"/>
            </a:xfrm>
            <a:custGeom>
              <a:avLst/>
              <a:gdLst/>
              <a:ahLst/>
              <a:cxnLst/>
              <a:rect l="l" t="t" r="r" b="b"/>
              <a:pathLst>
                <a:path w="1957124" h="467826">
                  <a:moveTo>
                    <a:pt x="0" y="0"/>
                  </a:moveTo>
                  <a:lnTo>
                    <a:pt x="1957124" y="0"/>
                  </a:lnTo>
                  <a:lnTo>
                    <a:pt x="1957124" y="467826"/>
                  </a:lnTo>
                  <a:lnTo>
                    <a:pt x="0" y="467826"/>
                  </a:lnTo>
                  <a:close/>
                </a:path>
              </a:pathLst>
            </a:custGeom>
            <a:solidFill>
              <a:srgbClr val="FFFCF4"/>
            </a:solidFill>
          </p:spPr>
        </p:sp>
        <p:sp>
          <p:nvSpPr>
            <p:cNvPr id="19" name="Freeform 19"/>
            <p:cNvSpPr/>
            <p:nvPr/>
          </p:nvSpPr>
          <p:spPr>
            <a:xfrm>
              <a:off x="0" y="0"/>
              <a:ext cx="1969824" cy="480526"/>
            </a:xfrm>
            <a:custGeom>
              <a:avLst/>
              <a:gdLst/>
              <a:ahLst/>
              <a:cxnLst/>
              <a:rect l="l" t="t" r="r" b="b"/>
              <a:pathLst>
                <a:path w="1969824" h="480526">
                  <a:moveTo>
                    <a:pt x="1969824" y="480526"/>
                  </a:moveTo>
                  <a:lnTo>
                    <a:pt x="0" y="480526"/>
                  </a:lnTo>
                  <a:lnTo>
                    <a:pt x="0" y="0"/>
                  </a:lnTo>
                  <a:lnTo>
                    <a:pt x="1969824" y="0"/>
                  </a:lnTo>
                  <a:lnTo>
                    <a:pt x="1969824" y="480526"/>
                  </a:lnTo>
                  <a:close/>
                  <a:moveTo>
                    <a:pt x="12700" y="467826"/>
                  </a:moveTo>
                  <a:lnTo>
                    <a:pt x="1957124" y="467826"/>
                  </a:lnTo>
                  <a:lnTo>
                    <a:pt x="1957124" y="12700"/>
                  </a:lnTo>
                  <a:lnTo>
                    <a:pt x="12700" y="12700"/>
                  </a:lnTo>
                  <a:lnTo>
                    <a:pt x="12700" y="467826"/>
                  </a:lnTo>
                  <a:close/>
                </a:path>
              </a:pathLst>
            </a:custGeom>
            <a:solidFill>
              <a:srgbClr val="244DB6"/>
            </a:solidFill>
          </p:spPr>
        </p:sp>
      </p:grpSp>
      <p:grpSp>
        <p:nvGrpSpPr>
          <p:cNvPr id="20" name="Group 20"/>
          <p:cNvGrpSpPr/>
          <p:nvPr/>
        </p:nvGrpSpPr>
        <p:grpSpPr>
          <a:xfrm>
            <a:off x="12033737" y="2965159"/>
            <a:ext cx="4975416" cy="5637391"/>
            <a:chOff x="0" y="0"/>
            <a:chExt cx="2138397" cy="2422909"/>
          </a:xfrm>
        </p:grpSpPr>
        <p:sp>
          <p:nvSpPr>
            <p:cNvPr id="21" name="Freeform 21"/>
            <p:cNvSpPr/>
            <p:nvPr/>
          </p:nvSpPr>
          <p:spPr>
            <a:xfrm>
              <a:off x="48260" y="48260"/>
              <a:ext cx="2090137" cy="2374649"/>
            </a:xfrm>
            <a:custGeom>
              <a:avLst/>
              <a:gdLst/>
              <a:ahLst/>
              <a:cxnLst/>
              <a:rect l="l" t="t" r="r" b="b"/>
              <a:pathLst>
                <a:path w="2090137" h="2374649">
                  <a:moveTo>
                    <a:pt x="0" y="0"/>
                  </a:moveTo>
                  <a:lnTo>
                    <a:pt x="2090137" y="0"/>
                  </a:lnTo>
                  <a:lnTo>
                    <a:pt x="2090137" y="2374649"/>
                  </a:lnTo>
                  <a:lnTo>
                    <a:pt x="0" y="2374649"/>
                  </a:lnTo>
                  <a:close/>
                </a:path>
              </a:pathLst>
            </a:custGeom>
            <a:solidFill>
              <a:srgbClr val="244DB6"/>
            </a:solidFill>
          </p:spPr>
        </p:sp>
        <p:sp>
          <p:nvSpPr>
            <p:cNvPr id="22" name="Freeform 22"/>
            <p:cNvSpPr/>
            <p:nvPr/>
          </p:nvSpPr>
          <p:spPr>
            <a:xfrm>
              <a:off x="6350" y="6350"/>
              <a:ext cx="2090137" cy="2374649"/>
            </a:xfrm>
            <a:custGeom>
              <a:avLst/>
              <a:gdLst/>
              <a:ahLst/>
              <a:cxnLst/>
              <a:rect l="l" t="t" r="r" b="b"/>
              <a:pathLst>
                <a:path w="2090137" h="2374649">
                  <a:moveTo>
                    <a:pt x="0" y="0"/>
                  </a:moveTo>
                  <a:lnTo>
                    <a:pt x="2090137" y="0"/>
                  </a:lnTo>
                  <a:lnTo>
                    <a:pt x="2090137" y="2374649"/>
                  </a:lnTo>
                  <a:lnTo>
                    <a:pt x="0" y="2374649"/>
                  </a:lnTo>
                  <a:close/>
                </a:path>
              </a:pathLst>
            </a:custGeom>
            <a:solidFill>
              <a:srgbClr val="FFFCF4"/>
            </a:solidFill>
          </p:spPr>
        </p:sp>
        <p:sp>
          <p:nvSpPr>
            <p:cNvPr id="23" name="Freeform 23"/>
            <p:cNvSpPr/>
            <p:nvPr/>
          </p:nvSpPr>
          <p:spPr>
            <a:xfrm>
              <a:off x="0" y="0"/>
              <a:ext cx="2102837" cy="2387349"/>
            </a:xfrm>
            <a:custGeom>
              <a:avLst/>
              <a:gdLst/>
              <a:ahLst/>
              <a:cxnLst/>
              <a:rect l="l" t="t" r="r" b="b"/>
              <a:pathLst>
                <a:path w="2102837" h="2387349">
                  <a:moveTo>
                    <a:pt x="2102837" y="2387349"/>
                  </a:moveTo>
                  <a:lnTo>
                    <a:pt x="0" y="2387349"/>
                  </a:lnTo>
                  <a:lnTo>
                    <a:pt x="0" y="0"/>
                  </a:lnTo>
                  <a:lnTo>
                    <a:pt x="2102837" y="0"/>
                  </a:lnTo>
                  <a:lnTo>
                    <a:pt x="2102837" y="2387349"/>
                  </a:lnTo>
                  <a:close/>
                  <a:moveTo>
                    <a:pt x="12700" y="2374649"/>
                  </a:moveTo>
                  <a:lnTo>
                    <a:pt x="2090137" y="2374649"/>
                  </a:lnTo>
                  <a:lnTo>
                    <a:pt x="2090137" y="12700"/>
                  </a:lnTo>
                  <a:lnTo>
                    <a:pt x="12700" y="12700"/>
                  </a:lnTo>
                  <a:lnTo>
                    <a:pt x="12700" y="2374649"/>
                  </a:lnTo>
                  <a:close/>
                </a:path>
              </a:pathLst>
            </a:custGeom>
            <a:solidFill>
              <a:srgbClr val="244DB6"/>
            </a:solidFill>
          </p:spPr>
        </p:sp>
      </p:grpSp>
      <p:grpSp>
        <p:nvGrpSpPr>
          <p:cNvPr id="24" name="Group 24"/>
          <p:cNvGrpSpPr/>
          <p:nvPr/>
        </p:nvGrpSpPr>
        <p:grpSpPr>
          <a:xfrm>
            <a:off x="12570773" y="2463153"/>
            <a:ext cx="3901344" cy="1004011"/>
            <a:chOff x="0" y="0"/>
            <a:chExt cx="2005384" cy="516086"/>
          </a:xfrm>
        </p:grpSpPr>
        <p:sp>
          <p:nvSpPr>
            <p:cNvPr id="25" name="Freeform 25"/>
            <p:cNvSpPr/>
            <p:nvPr/>
          </p:nvSpPr>
          <p:spPr>
            <a:xfrm>
              <a:off x="48260" y="48260"/>
              <a:ext cx="1957124" cy="467826"/>
            </a:xfrm>
            <a:custGeom>
              <a:avLst/>
              <a:gdLst/>
              <a:ahLst/>
              <a:cxnLst/>
              <a:rect l="l" t="t" r="r" b="b"/>
              <a:pathLst>
                <a:path w="1957124" h="467826">
                  <a:moveTo>
                    <a:pt x="0" y="0"/>
                  </a:moveTo>
                  <a:lnTo>
                    <a:pt x="1957124" y="0"/>
                  </a:lnTo>
                  <a:lnTo>
                    <a:pt x="1957124" y="467826"/>
                  </a:lnTo>
                  <a:lnTo>
                    <a:pt x="0" y="467826"/>
                  </a:lnTo>
                  <a:close/>
                </a:path>
              </a:pathLst>
            </a:custGeom>
            <a:solidFill>
              <a:srgbClr val="244DB6"/>
            </a:solidFill>
          </p:spPr>
        </p:sp>
        <p:sp>
          <p:nvSpPr>
            <p:cNvPr id="26" name="Freeform 26"/>
            <p:cNvSpPr/>
            <p:nvPr/>
          </p:nvSpPr>
          <p:spPr>
            <a:xfrm>
              <a:off x="6350" y="6350"/>
              <a:ext cx="1957124" cy="467826"/>
            </a:xfrm>
            <a:custGeom>
              <a:avLst/>
              <a:gdLst/>
              <a:ahLst/>
              <a:cxnLst/>
              <a:rect l="l" t="t" r="r" b="b"/>
              <a:pathLst>
                <a:path w="1957124" h="467826">
                  <a:moveTo>
                    <a:pt x="0" y="0"/>
                  </a:moveTo>
                  <a:lnTo>
                    <a:pt x="1957124" y="0"/>
                  </a:lnTo>
                  <a:lnTo>
                    <a:pt x="1957124" y="467826"/>
                  </a:lnTo>
                  <a:lnTo>
                    <a:pt x="0" y="467826"/>
                  </a:lnTo>
                  <a:close/>
                </a:path>
              </a:pathLst>
            </a:custGeom>
            <a:solidFill>
              <a:srgbClr val="FFFCF4"/>
            </a:solidFill>
          </p:spPr>
        </p:sp>
        <p:sp>
          <p:nvSpPr>
            <p:cNvPr id="27" name="Freeform 27"/>
            <p:cNvSpPr/>
            <p:nvPr/>
          </p:nvSpPr>
          <p:spPr>
            <a:xfrm>
              <a:off x="0" y="0"/>
              <a:ext cx="1969824" cy="480526"/>
            </a:xfrm>
            <a:custGeom>
              <a:avLst/>
              <a:gdLst/>
              <a:ahLst/>
              <a:cxnLst/>
              <a:rect l="l" t="t" r="r" b="b"/>
              <a:pathLst>
                <a:path w="1969824" h="480526">
                  <a:moveTo>
                    <a:pt x="1969824" y="480526"/>
                  </a:moveTo>
                  <a:lnTo>
                    <a:pt x="0" y="480526"/>
                  </a:lnTo>
                  <a:lnTo>
                    <a:pt x="0" y="0"/>
                  </a:lnTo>
                  <a:lnTo>
                    <a:pt x="1969824" y="0"/>
                  </a:lnTo>
                  <a:lnTo>
                    <a:pt x="1969824" y="480526"/>
                  </a:lnTo>
                  <a:close/>
                  <a:moveTo>
                    <a:pt x="12700" y="467826"/>
                  </a:moveTo>
                  <a:lnTo>
                    <a:pt x="1957124" y="467826"/>
                  </a:lnTo>
                  <a:lnTo>
                    <a:pt x="1957124" y="12700"/>
                  </a:lnTo>
                  <a:lnTo>
                    <a:pt x="12700" y="12700"/>
                  </a:lnTo>
                  <a:lnTo>
                    <a:pt x="12700" y="467826"/>
                  </a:lnTo>
                  <a:close/>
                </a:path>
              </a:pathLst>
            </a:custGeom>
            <a:solidFill>
              <a:srgbClr val="244DB6"/>
            </a:solidFill>
          </p:spPr>
        </p:sp>
      </p:grpSp>
      <p:sp>
        <p:nvSpPr>
          <p:cNvPr id="28" name="TextBox 28"/>
          <p:cNvSpPr txBox="1"/>
          <p:nvPr/>
        </p:nvSpPr>
        <p:spPr>
          <a:xfrm>
            <a:off x="1556218" y="3992897"/>
            <a:ext cx="4382423" cy="3958208"/>
          </a:xfrm>
          <a:prstGeom prst="rect">
            <a:avLst/>
          </a:prstGeom>
        </p:spPr>
        <p:txBody>
          <a:bodyPr lIns="0" tIns="0" rIns="0" bIns="0" rtlCol="0" anchor="t">
            <a:spAutoFit/>
          </a:bodyPr>
          <a:lstStyle/>
          <a:p>
            <a:pPr marL="367034" lvl="1" indent="-183517">
              <a:lnSpc>
                <a:spcPts val="2448"/>
              </a:lnSpc>
              <a:buFont typeface="Arial"/>
              <a:buChar char="•"/>
            </a:pPr>
            <a:r>
              <a:rPr lang="en-US" sz="1700">
                <a:solidFill>
                  <a:srgbClr val="5576CB"/>
                </a:solidFill>
                <a:latin typeface="Roboto Mono Light Bold"/>
              </a:rPr>
              <a:t>Used TextBlob's sentiment analysis library to pick negative tweets. </a:t>
            </a:r>
          </a:p>
          <a:p>
            <a:pPr marL="367034" lvl="1" indent="-183517">
              <a:lnSpc>
                <a:spcPts val="2448"/>
              </a:lnSpc>
              <a:buFont typeface="Arial"/>
              <a:buChar char="•"/>
            </a:pPr>
            <a:r>
              <a:rPr lang="en-US" sz="1700">
                <a:solidFill>
                  <a:srgbClr val="5576CB"/>
                </a:solidFill>
                <a:latin typeface="Roboto Mono Light Bold"/>
              </a:rPr>
              <a:t>One additional nuance was to omit the keywords mentioned in previous slides to make the input tweet neutral. </a:t>
            </a:r>
          </a:p>
          <a:p>
            <a:pPr marL="734068" lvl="2" indent="-244689">
              <a:lnSpc>
                <a:spcPts val="2448"/>
              </a:lnSpc>
              <a:buFont typeface="Arial"/>
              <a:buChar char="⚬"/>
            </a:pPr>
            <a:r>
              <a:rPr lang="en-US" sz="1700">
                <a:solidFill>
                  <a:srgbClr val="5576CB"/>
                </a:solidFill>
                <a:latin typeface="Roboto Mono Light Bold"/>
              </a:rPr>
              <a:t>e.g. a tweet like - "the show criminal minds is crazy" should not be flagged as a negative tweet due to the word "criminal".</a:t>
            </a:r>
          </a:p>
          <a:p>
            <a:pPr>
              <a:lnSpc>
                <a:spcPts val="2448"/>
              </a:lnSpc>
            </a:pPr>
            <a:endParaRPr lang="en-US" sz="1700">
              <a:solidFill>
                <a:srgbClr val="5576CB"/>
              </a:solidFill>
              <a:latin typeface="Roboto Mono Light Bold"/>
            </a:endParaRPr>
          </a:p>
        </p:txBody>
      </p:sp>
      <p:pic>
        <p:nvPicPr>
          <p:cNvPr id="29" name="Picture 2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848212" y="4666168"/>
            <a:ext cx="6227545" cy="5899256"/>
          </a:xfrm>
          <a:prstGeom prst="rect">
            <a:avLst/>
          </a:prstGeom>
        </p:spPr>
      </p:pic>
      <p:sp>
        <p:nvSpPr>
          <p:cNvPr id="30" name="TextBox 30"/>
          <p:cNvSpPr txBox="1"/>
          <p:nvPr/>
        </p:nvSpPr>
        <p:spPr>
          <a:xfrm>
            <a:off x="1943909" y="2650326"/>
            <a:ext cx="3645292" cy="629666"/>
          </a:xfrm>
          <a:prstGeom prst="rect">
            <a:avLst/>
          </a:prstGeom>
        </p:spPr>
        <p:txBody>
          <a:bodyPr lIns="0" tIns="0" rIns="0" bIns="0" rtlCol="0" anchor="t">
            <a:spAutoFit/>
          </a:bodyPr>
          <a:lstStyle/>
          <a:p>
            <a:pPr algn="ctr">
              <a:lnSpc>
                <a:spcPts val="2331"/>
              </a:lnSpc>
            </a:pPr>
            <a:r>
              <a:rPr lang="en-US" sz="2199" spc="103">
                <a:solidFill>
                  <a:srgbClr val="244DB6"/>
                </a:solidFill>
                <a:latin typeface="Blink Twice"/>
              </a:rPr>
              <a:t>SENTIMENT ANALYSIS</a:t>
            </a:r>
          </a:p>
        </p:txBody>
      </p:sp>
      <p:sp>
        <p:nvSpPr>
          <p:cNvPr id="31" name="TextBox 31"/>
          <p:cNvSpPr txBox="1"/>
          <p:nvPr/>
        </p:nvSpPr>
        <p:spPr>
          <a:xfrm>
            <a:off x="7292779" y="2830094"/>
            <a:ext cx="3645292" cy="334391"/>
          </a:xfrm>
          <a:prstGeom prst="rect">
            <a:avLst/>
          </a:prstGeom>
        </p:spPr>
        <p:txBody>
          <a:bodyPr lIns="0" tIns="0" rIns="0" bIns="0" rtlCol="0" anchor="t">
            <a:spAutoFit/>
          </a:bodyPr>
          <a:lstStyle/>
          <a:p>
            <a:pPr algn="ctr">
              <a:lnSpc>
                <a:spcPts val="2331"/>
              </a:lnSpc>
            </a:pPr>
            <a:r>
              <a:rPr lang="en-US" sz="2199" spc="103">
                <a:solidFill>
                  <a:srgbClr val="244DB6"/>
                </a:solidFill>
                <a:latin typeface="Blink Twice Bold"/>
              </a:rPr>
              <a:t>REGRESSION MODEL</a:t>
            </a:r>
          </a:p>
        </p:txBody>
      </p:sp>
      <p:sp>
        <p:nvSpPr>
          <p:cNvPr id="32" name="TextBox 32"/>
          <p:cNvSpPr txBox="1"/>
          <p:nvPr/>
        </p:nvSpPr>
        <p:spPr>
          <a:xfrm>
            <a:off x="12669933" y="2628258"/>
            <a:ext cx="3645292" cy="629666"/>
          </a:xfrm>
          <a:prstGeom prst="rect">
            <a:avLst/>
          </a:prstGeom>
        </p:spPr>
        <p:txBody>
          <a:bodyPr lIns="0" tIns="0" rIns="0" bIns="0" rtlCol="0" anchor="t">
            <a:spAutoFit/>
          </a:bodyPr>
          <a:lstStyle/>
          <a:p>
            <a:pPr algn="ctr">
              <a:lnSpc>
                <a:spcPts val="2331"/>
              </a:lnSpc>
            </a:pPr>
            <a:r>
              <a:rPr lang="en-US" sz="2199" spc="103">
                <a:solidFill>
                  <a:srgbClr val="244DB6"/>
                </a:solidFill>
                <a:latin typeface="Blink Twice Bold"/>
              </a:rPr>
              <a:t>CHANGEPOINT ANALYSIS</a:t>
            </a:r>
          </a:p>
        </p:txBody>
      </p:sp>
      <p:sp>
        <p:nvSpPr>
          <p:cNvPr id="33" name="TextBox 33"/>
          <p:cNvSpPr txBox="1"/>
          <p:nvPr/>
        </p:nvSpPr>
        <p:spPr>
          <a:xfrm>
            <a:off x="4624211" y="1370015"/>
            <a:ext cx="9093925" cy="475645"/>
          </a:xfrm>
          <a:prstGeom prst="rect">
            <a:avLst/>
          </a:prstGeom>
        </p:spPr>
        <p:txBody>
          <a:bodyPr lIns="0" tIns="0" rIns="0" bIns="0" rtlCol="0" anchor="t">
            <a:spAutoFit/>
          </a:bodyPr>
          <a:lstStyle/>
          <a:p>
            <a:pPr algn="ctr">
              <a:lnSpc>
                <a:spcPts val="3371"/>
              </a:lnSpc>
            </a:pPr>
            <a:r>
              <a:rPr lang="en-US" sz="3180" spc="149">
                <a:solidFill>
                  <a:srgbClr val="244DB6"/>
                </a:solidFill>
                <a:latin typeface="Blink Twice Bold"/>
              </a:rPr>
              <a:t>MODELING TECHNIQUES</a:t>
            </a:r>
          </a:p>
        </p:txBody>
      </p:sp>
      <p:sp>
        <p:nvSpPr>
          <p:cNvPr id="34" name="TextBox 34"/>
          <p:cNvSpPr txBox="1"/>
          <p:nvPr/>
        </p:nvSpPr>
        <p:spPr>
          <a:xfrm>
            <a:off x="6889323" y="3992897"/>
            <a:ext cx="4452203" cy="2739008"/>
          </a:xfrm>
          <a:prstGeom prst="rect">
            <a:avLst/>
          </a:prstGeom>
        </p:spPr>
        <p:txBody>
          <a:bodyPr lIns="0" tIns="0" rIns="0" bIns="0" rtlCol="0" anchor="t">
            <a:spAutoFit/>
          </a:bodyPr>
          <a:lstStyle/>
          <a:p>
            <a:pPr marL="367034" lvl="1" indent="-183517">
              <a:lnSpc>
                <a:spcPts val="2448"/>
              </a:lnSpc>
              <a:buFont typeface="Arial"/>
              <a:buChar char="•"/>
            </a:pPr>
            <a:r>
              <a:rPr lang="en-US" sz="1700">
                <a:solidFill>
                  <a:srgbClr val="5576CB"/>
                </a:solidFill>
                <a:latin typeface="Roboto Mono Light Bold"/>
              </a:rPr>
              <a:t>Linear Regression using the OLS library from statsmodels.</a:t>
            </a:r>
          </a:p>
          <a:p>
            <a:pPr marL="367034" lvl="1" indent="-183517">
              <a:lnSpc>
                <a:spcPts val="2448"/>
              </a:lnSpc>
              <a:buFont typeface="Arial"/>
              <a:buChar char="•"/>
            </a:pPr>
            <a:r>
              <a:rPr lang="en-US" sz="1700">
                <a:solidFill>
                  <a:srgbClr val="5576CB"/>
                </a:solidFill>
                <a:latin typeface="Roboto Mono Light Bold"/>
              </a:rPr>
              <a:t>Used 10-fold cross-validation to account for class imbalance problem.</a:t>
            </a:r>
          </a:p>
          <a:p>
            <a:pPr marL="367034" lvl="1" indent="-183517">
              <a:lnSpc>
                <a:spcPts val="2448"/>
              </a:lnSpc>
              <a:buFont typeface="Arial"/>
              <a:buChar char="•"/>
            </a:pPr>
            <a:r>
              <a:rPr lang="en-US" sz="1700">
                <a:solidFill>
                  <a:srgbClr val="5576CB"/>
                </a:solidFill>
                <a:latin typeface="Roboto Mono Light Bold"/>
              </a:rPr>
              <a:t>Model performance is evaluated using the Average MSE and Standard Deviation of the MSE.</a:t>
            </a:r>
          </a:p>
          <a:p>
            <a:pPr>
              <a:lnSpc>
                <a:spcPts val="2448"/>
              </a:lnSpc>
            </a:pPr>
            <a:endParaRPr lang="en-US" sz="1700">
              <a:solidFill>
                <a:srgbClr val="5576CB"/>
              </a:solidFill>
              <a:latin typeface="Roboto Mono Light Bold"/>
            </a:endParaRPr>
          </a:p>
        </p:txBody>
      </p:sp>
      <p:sp>
        <p:nvSpPr>
          <p:cNvPr id="35" name="TextBox 35"/>
          <p:cNvSpPr txBox="1"/>
          <p:nvPr/>
        </p:nvSpPr>
        <p:spPr>
          <a:xfrm>
            <a:off x="12266477" y="3992897"/>
            <a:ext cx="4452203" cy="3653408"/>
          </a:xfrm>
          <a:prstGeom prst="rect">
            <a:avLst/>
          </a:prstGeom>
        </p:spPr>
        <p:txBody>
          <a:bodyPr lIns="0" tIns="0" rIns="0" bIns="0" rtlCol="0" anchor="t">
            <a:spAutoFit/>
          </a:bodyPr>
          <a:lstStyle/>
          <a:p>
            <a:pPr marL="367034" lvl="1" indent="-183517">
              <a:lnSpc>
                <a:spcPts val="2448"/>
              </a:lnSpc>
              <a:buFont typeface="Arial"/>
              <a:buChar char="•"/>
            </a:pPr>
            <a:r>
              <a:rPr lang="en-US" sz="1700">
                <a:solidFill>
                  <a:srgbClr val="5576CB"/>
                </a:solidFill>
                <a:latin typeface="Roboto Mono Light Bold"/>
              </a:rPr>
              <a:t>The idea of this analysis is to identify the subtle changes in crime cases over time and to correlate that with certain major events like law enforcement, riots, etc. </a:t>
            </a:r>
          </a:p>
          <a:p>
            <a:pPr marL="367034" lvl="1" indent="-183517">
              <a:lnSpc>
                <a:spcPts val="2448"/>
              </a:lnSpc>
              <a:buFont typeface="Arial"/>
              <a:buChar char="•"/>
            </a:pPr>
            <a:r>
              <a:rPr lang="en-US" sz="1700">
                <a:solidFill>
                  <a:srgbClr val="5576CB"/>
                </a:solidFill>
                <a:latin typeface="Roboto Mono Light Bold"/>
              </a:rPr>
              <a:t>The PELT approach for changepoint detection was used to detect changes in the mean and variance of crime cases distribution.  </a:t>
            </a:r>
          </a:p>
          <a:p>
            <a:pPr>
              <a:lnSpc>
                <a:spcPts val="2448"/>
              </a:lnSpc>
            </a:pPr>
            <a:endParaRPr lang="en-US" sz="1700">
              <a:solidFill>
                <a:srgbClr val="5576CB"/>
              </a:solidFill>
              <a:latin typeface="Roboto Mono Light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CF4"/>
        </a:solidFill>
        <a:effectLst/>
      </p:bgPr>
    </p:bg>
    <p:spTree>
      <p:nvGrpSpPr>
        <p:cNvPr id="1" name=""/>
        <p:cNvGrpSpPr/>
        <p:nvPr/>
      </p:nvGrpSpPr>
      <p:grpSpPr>
        <a:xfrm>
          <a:off x="0" y="0"/>
          <a:ext cx="0" cy="0"/>
          <a:chOff x="0" y="0"/>
          <a:chExt cx="0" cy="0"/>
        </a:xfrm>
      </p:grpSpPr>
      <p:grpSp>
        <p:nvGrpSpPr>
          <p:cNvPr id="2" name="Group 2"/>
          <p:cNvGrpSpPr/>
          <p:nvPr/>
        </p:nvGrpSpPr>
        <p:grpSpPr>
          <a:xfrm>
            <a:off x="-2307396" y="-585807"/>
            <a:ext cx="22902791" cy="11458614"/>
            <a:chOff x="0" y="0"/>
            <a:chExt cx="30537055" cy="15278151"/>
          </a:xfrm>
        </p:grpSpPr>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7645426" cy="7645426"/>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630752" y="0"/>
              <a:ext cx="7645426" cy="7645426"/>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7632726"/>
              <a:ext cx="7645426" cy="7645426"/>
            </a:xfrm>
            <a:prstGeom prst="rect">
              <a:avLst/>
            </a:prstGeom>
          </p:spPr>
        </p:pic>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630752" y="7632726"/>
              <a:ext cx="7645426" cy="7645426"/>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263478" y="0"/>
              <a:ext cx="7645426" cy="7645426"/>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891629" y="0"/>
              <a:ext cx="7645426" cy="7645426"/>
            </a:xfrm>
            <a:prstGeom prst="rect">
              <a:avLst/>
            </a:prstGeom>
          </p:spPr>
        </p:pic>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263478" y="7632726"/>
              <a:ext cx="7645426" cy="7645426"/>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891629" y="7632726"/>
              <a:ext cx="7645426" cy="7645426"/>
            </a:xfrm>
            <a:prstGeom prst="rect">
              <a:avLst/>
            </a:prstGeom>
          </p:spPr>
        </p:pic>
      </p:grpSp>
      <p:pic>
        <p:nvPicPr>
          <p:cNvPr id="11" name="Picture 11"/>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73221" y="599189"/>
            <a:ext cx="195011" cy="195011"/>
          </a:xfrm>
          <a:prstGeom prst="rect">
            <a:avLst/>
          </a:prstGeom>
        </p:spPr>
      </p:pic>
      <p:pic>
        <p:nvPicPr>
          <p:cNvPr id="12" name="Picture 1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73221" y="9492800"/>
            <a:ext cx="195011" cy="195011"/>
          </a:xfrm>
          <a:prstGeom prst="rect">
            <a:avLst/>
          </a:prstGeom>
        </p:spPr>
      </p:pic>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645677" y="599189"/>
            <a:ext cx="195011" cy="195011"/>
          </a:xfrm>
          <a:prstGeom prst="rect">
            <a:avLst/>
          </a:prstGeom>
        </p:spPr>
      </p:pic>
      <p:grpSp>
        <p:nvGrpSpPr>
          <p:cNvPr id="14" name="Group 14"/>
          <p:cNvGrpSpPr/>
          <p:nvPr/>
        </p:nvGrpSpPr>
        <p:grpSpPr>
          <a:xfrm>
            <a:off x="5449908" y="4476808"/>
            <a:ext cx="7376709" cy="1333384"/>
            <a:chOff x="0" y="0"/>
            <a:chExt cx="2745771" cy="496314"/>
          </a:xfrm>
        </p:grpSpPr>
        <p:sp>
          <p:nvSpPr>
            <p:cNvPr id="15" name="Freeform 15"/>
            <p:cNvSpPr/>
            <p:nvPr/>
          </p:nvSpPr>
          <p:spPr>
            <a:xfrm>
              <a:off x="48260" y="48260"/>
              <a:ext cx="2697511" cy="448054"/>
            </a:xfrm>
            <a:custGeom>
              <a:avLst/>
              <a:gdLst/>
              <a:ahLst/>
              <a:cxnLst/>
              <a:rect l="l" t="t" r="r" b="b"/>
              <a:pathLst>
                <a:path w="2697511" h="448054">
                  <a:moveTo>
                    <a:pt x="0" y="0"/>
                  </a:moveTo>
                  <a:lnTo>
                    <a:pt x="2697511" y="0"/>
                  </a:lnTo>
                  <a:lnTo>
                    <a:pt x="2697511" y="448054"/>
                  </a:lnTo>
                  <a:lnTo>
                    <a:pt x="0" y="448054"/>
                  </a:lnTo>
                  <a:close/>
                </a:path>
              </a:pathLst>
            </a:custGeom>
            <a:solidFill>
              <a:srgbClr val="244DB6"/>
            </a:solidFill>
          </p:spPr>
        </p:sp>
        <p:sp>
          <p:nvSpPr>
            <p:cNvPr id="16" name="Freeform 16"/>
            <p:cNvSpPr/>
            <p:nvPr/>
          </p:nvSpPr>
          <p:spPr>
            <a:xfrm>
              <a:off x="6350" y="6350"/>
              <a:ext cx="2697511" cy="448054"/>
            </a:xfrm>
            <a:custGeom>
              <a:avLst/>
              <a:gdLst/>
              <a:ahLst/>
              <a:cxnLst/>
              <a:rect l="l" t="t" r="r" b="b"/>
              <a:pathLst>
                <a:path w="2697511" h="448054">
                  <a:moveTo>
                    <a:pt x="0" y="0"/>
                  </a:moveTo>
                  <a:lnTo>
                    <a:pt x="2697511" y="0"/>
                  </a:lnTo>
                  <a:lnTo>
                    <a:pt x="2697511" y="448054"/>
                  </a:lnTo>
                  <a:lnTo>
                    <a:pt x="0" y="448054"/>
                  </a:lnTo>
                  <a:close/>
                </a:path>
              </a:pathLst>
            </a:custGeom>
            <a:solidFill>
              <a:srgbClr val="FFFCF4"/>
            </a:solidFill>
          </p:spPr>
        </p:sp>
        <p:sp>
          <p:nvSpPr>
            <p:cNvPr id="17" name="Freeform 17"/>
            <p:cNvSpPr/>
            <p:nvPr/>
          </p:nvSpPr>
          <p:spPr>
            <a:xfrm>
              <a:off x="0" y="0"/>
              <a:ext cx="2710211" cy="460754"/>
            </a:xfrm>
            <a:custGeom>
              <a:avLst/>
              <a:gdLst/>
              <a:ahLst/>
              <a:cxnLst/>
              <a:rect l="l" t="t" r="r" b="b"/>
              <a:pathLst>
                <a:path w="2710211" h="460754">
                  <a:moveTo>
                    <a:pt x="2710211" y="460754"/>
                  </a:moveTo>
                  <a:lnTo>
                    <a:pt x="0" y="460754"/>
                  </a:lnTo>
                  <a:lnTo>
                    <a:pt x="0" y="0"/>
                  </a:lnTo>
                  <a:lnTo>
                    <a:pt x="2710211" y="0"/>
                  </a:lnTo>
                  <a:lnTo>
                    <a:pt x="2710211" y="460754"/>
                  </a:lnTo>
                  <a:close/>
                  <a:moveTo>
                    <a:pt x="12700" y="448054"/>
                  </a:moveTo>
                  <a:lnTo>
                    <a:pt x="2697511" y="448054"/>
                  </a:lnTo>
                  <a:lnTo>
                    <a:pt x="2697511" y="12700"/>
                  </a:lnTo>
                  <a:lnTo>
                    <a:pt x="12700" y="12700"/>
                  </a:lnTo>
                  <a:lnTo>
                    <a:pt x="12700" y="448054"/>
                  </a:lnTo>
                  <a:close/>
                </a:path>
              </a:pathLst>
            </a:custGeom>
            <a:solidFill>
              <a:srgbClr val="244DB6"/>
            </a:solidFill>
          </p:spPr>
        </p:sp>
      </p:grpSp>
      <p:sp>
        <p:nvSpPr>
          <p:cNvPr id="18" name="TextBox 18"/>
          <p:cNvSpPr txBox="1"/>
          <p:nvPr/>
        </p:nvSpPr>
        <p:spPr>
          <a:xfrm>
            <a:off x="6627817" y="4939168"/>
            <a:ext cx="5034010" cy="461781"/>
          </a:xfrm>
          <a:prstGeom prst="rect">
            <a:avLst/>
          </a:prstGeom>
        </p:spPr>
        <p:txBody>
          <a:bodyPr lIns="0" tIns="0" rIns="0" bIns="0" rtlCol="0" anchor="t">
            <a:spAutoFit/>
          </a:bodyPr>
          <a:lstStyle/>
          <a:p>
            <a:pPr algn="ctr">
              <a:lnSpc>
                <a:spcPts val="3220"/>
              </a:lnSpc>
            </a:pPr>
            <a:r>
              <a:rPr lang="en-US" sz="3038" spc="142">
                <a:solidFill>
                  <a:srgbClr val="244DB6"/>
                </a:solidFill>
                <a:latin typeface="Blink Twice"/>
              </a:rPr>
              <a:t>INFERENCES</a:t>
            </a:r>
          </a:p>
        </p:txBody>
      </p:sp>
      <p:pic>
        <p:nvPicPr>
          <p:cNvPr id="19" name="Picture 19"/>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645677" y="9492800"/>
            <a:ext cx="195011" cy="19501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CF4"/>
        </a:solidFill>
        <a:effectLst/>
      </p:bgPr>
    </p:bg>
    <p:spTree>
      <p:nvGrpSpPr>
        <p:cNvPr id="1" name=""/>
        <p:cNvGrpSpPr/>
        <p:nvPr/>
      </p:nvGrpSpPr>
      <p:grpSpPr>
        <a:xfrm>
          <a:off x="0" y="0"/>
          <a:ext cx="0" cy="0"/>
          <a:chOff x="0" y="0"/>
          <a:chExt cx="0" cy="0"/>
        </a:xfrm>
      </p:grpSpPr>
      <p:grpSp>
        <p:nvGrpSpPr>
          <p:cNvPr id="2" name="Group 2"/>
          <p:cNvGrpSpPr/>
          <p:nvPr/>
        </p:nvGrpSpPr>
        <p:grpSpPr>
          <a:xfrm>
            <a:off x="-2307396" y="-585807"/>
            <a:ext cx="22902791" cy="11458614"/>
            <a:chOff x="0" y="0"/>
            <a:chExt cx="30537055" cy="15278151"/>
          </a:xfrm>
        </p:grpSpPr>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7645426" cy="7645426"/>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630752" y="0"/>
              <a:ext cx="7645426" cy="7645426"/>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7632726"/>
              <a:ext cx="7645426" cy="7645426"/>
            </a:xfrm>
            <a:prstGeom prst="rect">
              <a:avLst/>
            </a:prstGeom>
          </p:spPr>
        </p:pic>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630752" y="7632726"/>
              <a:ext cx="7645426" cy="7645426"/>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263478" y="0"/>
              <a:ext cx="7645426" cy="7645426"/>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891629" y="0"/>
              <a:ext cx="7645426" cy="7645426"/>
            </a:xfrm>
            <a:prstGeom prst="rect">
              <a:avLst/>
            </a:prstGeom>
          </p:spPr>
        </p:pic>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263478" y="7632726"/>
              <a:ext cx="7645426" cy="7645426"/>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891629" y="7632726"/>
              <a:ext cx="7645426" cy="7645426"/>
            </a:xfrm>
            <a:prstGeom prst="rect">
              <a:avLst/>
            </a:prstGeom>
          </p:spPr>
        </p:pic>
      </p:grpSp>
      <p:grpSp>
        <p:nvGrpSpPr>
          <p:cNvPr id="11" name="Group 11"/>
          <p:cNvGrpSpPr/>
          <p:nvPr/>
        </p:nvGrpSpPr>
        <p:grpSpPr>
          <a:xfrm>
            <a:off x="570726" y="936485"/>
            <a:ext cx="17074951" cy="8414030"/>
            <a:chOff x="0" y="0"/>
            <a:chExt cx="7338688" cy="3616288"/>
          </a:xfrm>
        </p:grpSpPr>
        <p:sp>
          <p:nvSpPr>
            <p:cNvPr id="12" name="Freeform 12"/>
            <p:cNvSpPr/>
            <p:nvPr/>
          </p:nvSpPr>
          <p:spPr>
            <a:xfrm>
              <a:off x="48260" y="48260"/>
              <a:ext cx="7290428" cy="3568028"/>
            </a:xfrm>
            <a:custGeom>
              <a:avLst/>
              <a:gdLst/>
              <a:ahLst/>
              <a:cxnLst/>
              <a:rect l="l" t="t" r="r" b="b"/>
              <a:pathLst>
                <a:path w="7290428" h="3568028">
                  <a:moveTo>
                    <a:pt x="0" y="0"/>
                  </a:moveTo>
                  <a:lnTo>
                    <a:pt x="7290428" y="0"/>
                  </a:lnTo>
                  <a:lnTo>
                    <a:pt x="7290428" y="3568028"/>
                  </a:lnTo>
                  <a:lnTo>
                    <a:pt x="0" y="3568028"/>
                  </a:lnTo>
                  <a:close/>
                </a:path>
              </a:pathLst>
            </a:custGeom>
            <a:solidFill>
              <a:srgbClr val="244DB6"/>
            </a:solidFill>
          </p:spPr>
        </p:sp>
        <p:sp>
          <p:nvSpPr>
            <p:cNvPr id="13" name="Freeform 13"/>
            <p:cNvSpPr/>
            <p:nvPr/>
          </p:nvSpPr>
          <p:spPr>
            <a:xfrm>
              <a:off x="6350" y="6350"/>
              <a:ext cx="7290428" cy="3568028"/>
            </a:xfrm>
            <a:custGeom>
              <a:avLst/>
              <a:gdLst/>
              <a:ahLst/>
              <a:cxnLst/>
              <a:rect l="l" t="t" r="r" b="b"/>
              <a:pathLst>
                <a:path w="7290428" h="3568028">
                  <a:moveTo>
                    <a:pt x="0" y="0"/>
                  </a:moveTo>
                  <a:lnTo>
                    <a:pt x="7290428" y="0"/>
                  </a:lnTo>
                  <a:lnTo>
                    <a:pt x="7290428" y="3568028"/>
                  </a:lnTo>
                  <a:lnTo>
                    <a:pt x="0" y="3568028"/>
                  </a:lnTo>
                  <a:close/>
                </a:path>
              </a:pathLst>
            </a:custGeom>
            <a:solidFill>
              <a:srgbClr val="FFFCF4"/>
            </a:solidFill>
          </p:spPr>
        </p:sp>
        <p:sp>
          <p:nvSpPr>
            <p:cNvPr id="14" name="Freeform 14"/>
            <p:cNvSpPr/>
            <p:nvPr/>
          </p:nvSpPr>
          <p:spPr>
            <a:xfrm>
              <a:off x="0" y="0"/>
              <a:ext cx="7303128" cy="3580728"/>
            </a:xfrm>
            <a:custGeom>
              <a:avLst/>
              <a:gdLst/>
              <a:ahLst/>
              <a:cxnLst/>
              <a:rect l="l" t="t" r="r" b="b"/>
              <a:pathLst>
                <a:path w="7303128" h="3580728">
                  <a:moveTo>
                    <a:pt x="7303128" y="3580728"/>
                  </a:moveTo>
                  <a:lnTo>
                    <a:pt x="0" y="3580728"/>
                  </a:lnTo>
                  <a:lnTo>
                    <a:pt x="0" y="0"/>
                  </a:lnTo>
                  <a:lnTo>
                    <a:pt x="7303128" y="0"/>
                  </a:lnTo>
                  <a:lnTo>
                    <a:pt x="7303128" y="3580728"/>
                  </a:lnTo>
                  <a:close/>
                  <a:moveTo>
                    <a:pt x="12700" y="3568028"/>
                  </a:moveTo>
                  <a:lnTo>
                    <a:pt x="7290428" y="3568028"/>
                  </a:lnTo>
                  <a:lnTo>
                    <a:pt x="7290428" y="12700"/>
                  </a:lnTo>
                  <a:lnTo>
                    <a:pt x="12700" y="12700"/>
                  </a:lnTo>
                  <a:lnTo>
                    <a:pt x="12700" y="3568028"/>
                  </a:lnTo>
                  <a:close/>
                </a:path>
              </a:pathLst>
            </a:custGeom>
            <a:solidFill>
              <a:srgbClr val="244DB6"/>
            </a:solidFill>
          </p:spPr>
        </p:sp>
      </p:grpSp>
      <p:pic>
        <p:nvPicPr>
          <p:cNvPr id="15" name="Picture 1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73221" y="599189"/>
            <a:ext cx="195011" cy="195011"/>
          </a:xfrm>
          <a:prstGeom prst="rect">
            <a:avLst/>
          </a:prstGeom>
        </p:spPr>
      </p:pic>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73221" y="9492800"/>
            <a:ext cx="195011" cy="195011"/>
          </a:xfrm>
          <a:prstGeom prst="rect">
            <a:avLst/>
          </a:prstGeom>
        </p:spPr>
      </p:pic>
      <p:pic>
        <p:nvPicPr>
          <p:cNvPr id="17" name="Picture 1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645677" y="599189"/>
            <a:ext cx="195011" cy="195011"/>
          </a:xfrm>
          <a:prstGeom prst="rect">
            <a:avLst/>
          </a:prstGeom>
        </p:spPr>
      </p:pic>
      <p:pic>
        <p:nvPicPr>
          <p:cNvPr id="18" name="Picture 1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645677" y="9492800"/>
            <a:ext cx="195011" cy="195011"/>
          </a:xfrm>
          <a:prstGeom prst="rect">
            <a:avLst/>
          </a:prstGeom>
        </p:spPr>
      </p:pic>
      <p:grpSp>
        <p:nvGrpSpPr>
          <p:cNvPr id="19" name="Group 19"/>
          <p:cNvGrpSpPr/>
          <p:nvPr/>
        </p:nvGrpSpPr>
        <p:grpSpPr>
          <a:xfrm>
            <a:off x="668231" y="2700038"/>
            <a:ext cx="9052389" cy="5419584"/>
            <a:chOff x="0" y="0"/>
            <a:chExt cx="12069851" cy="7226112"/>
          </a:xfrm>
        </p:grpSpPr>
        <p:pic>
          <p:nvPicPr>
            <p:cNvPr id="20" name="Picture 20"/>
            <p:cNvPicPr>
              <a:picLocks noChangeAspect="1"/>
            </p:cNvPicPr>
            <p:nvPr/>
          </p:nvPicPr>
          <p:blipFill>
            <a:blip r:embed="rId7"/>
            <a:srcRect l="9831" r="9831"/>
            <a:stretch>
              <a:fillRect/>
            </a:stretch>
          </p:blipFill>
          <p:spPr>
            <a:xfrm>
              <a:off x="0" y="0"/>
              <a:ext cx="12069851" cy="7226112"/>
            </a:xfrm>
            <a:prstGeom prst="rect">
              <a:avLst/>
            </a:prstGeom>
          </p:spPr>
        </p:pic>
      </p:grpSp>
      <p:pic>
        <p:nvPicPr>
          <p:cNvPr id="21" name="Picture 21"/>
          <p:cNvPicPr>
            <a:picLocks noChangeAspect="1"/>
          </p:cNvPicPr>
          <p:nvPr/>
        </p:nvPicPr>
        <p:blipFill>
          <a:blip r:embed="rId8"/>
          <a:srcRect/>
          <a:stretch>
            <a:fillRect/>
          </a:stretch>
        </p:blipFill>
        <p:spPr>
          <a:xfrm>
            <a:off x="9534545" y="2935957"/>
            <a:ext cx="8111131" cy="5183666"/>
          </a:xfrm>
          <a:prstGeom prst="rect">
            <a:avLst/>
          </a:prstGeom>
        </p:spPr>
      </p:pic>
      <p:sp>
        <p:nvSpPr>
          <p:cNvPr id="22" name="TextBox 22"/>
          <p:cNvSpPr txBox="1"/>
          <p:nvPr/>
        </p:nvSpPr>
        <p:spPr>
          <a:xfrm>
            <a:off x="4084821" y="1601151"/>
            <a:ext cx="10118358" cy="257736"/>
          </a:xfrm>
          <a:prstGeom prst="rect">
            <a:avLst/>
          </a:prstGeom>
        </p:spPr>
        <p:txBody>
          <a:bodyPr lIns="0" tIns="0" rIns="0" bIns="0" rtlCol="0" anchor="t">
            <a:spAutoFit/>
          </a:bodyPr>
          <a:lstStyle/>
          <a:p>
            <a:pPr algn="ctr">
              <a:lnSpc>
                <a:spcPts val="1850"/>
              </a:lnSpc>
            </a:pPr>
            <a:r>
              <a:rPr lang="en-US" sz="1745" spc="82">
                <a:solidFill>
                  <a:srgbClr val="244DB6"/>
                </a:solidFill>
                <a:latin typeface="Blink Twice"/>
              </a:rPr>
              <a:t>EFFECT OF POLITICAL INCLINATION TOWARDS DEMOCRATS IN CHICAGO</a:t>
            </a:r>
          </a:p>
        </p:txBody>
      </p:sp>
      <p:sp>
        <p:nvSpPr>
          <p:cNvPr id="23" name="AutoShape 23"/>
          <p:cNvSpPr/>
          <p:nvPr/>
        </p:nvSpPr>
        <p:spPr>
          <a:xfrm>
            <a:off x="1295096" y="4202309"/>
            <a:ext cx="2229992" cy="0"/>
          </a:xfrm>
          <a:prstGeom prst="line">
            <a:avLst/>
          </a:prstGeom>
          <a:ln w="38100" cap="flat">
            <a:solidFill>
              <a:srgbClr val="1A42B2"/>
            </a:solidFill>
            <a:prstDash val="solid"/>
            <a:headEnd type="none" w="sm" len="sm"/>
            <a:tailEnd type="none" w="sm" len="sm"/>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CF4"/>
        </a:solidFill>
        <a:effectLst/>
      </p:bgPr>
    </p:bg>
    <p:spTree>
      <p:nvGrpSpPr>
        <p:cNvPr id="1" name=""/>
        <p:cNvGrpSpPr/>
        <p:nvPr/>
      </p:nvGrpSpPr>
      <p:grpSpPr>
        <a:xfrm>
          <a:off x="0" y="0"/>
          <a:ext cx="0" cy="0"/>
          <a:chOff x="0" y="0"/>
          <a:chExt cx="0" cy="0"/>
        </a:xfrm>
      </p:grpSpPr>
      <p:grpSp>
        <p:nvGrpSpPr>
          <p:cNvPr id="2" name="Group 2"/>
          <p:cNvGrpSpPr/>
          <p:nvPr/>
        </p:nvGrpSpPr>
        <p:grpSpPr>
          <a:xfrm>
            <a:off x="-2307396" y="-585807"/>
            <a:ext cx="22902791" cy="11458614"/>
            <a:chOff x="0" y="0"/>
            <a:chExt cx="30537055" cy="15278151"/>
          </a:xfrm>
        </p:grpSpPr>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7645426" cy="7645426"/>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630752" y="0"/>
              <a:ext cx="7645426" cy="7645426"/>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7632726"/>
              <a:ext cx="7645426" cy="7645426"/>
            </a:xfrm>
            <a:prstGeom prst="rect">
              <a:avLst/>
            </a:prstGeom>
          </p:spPr>
        </p:pic>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630752" y="7632726"/>
              <a:ext cx="7645426" cy="7645426"/>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263478" y="0"/>
              <a:ext cx="7645426" cy="7645426"/>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891629" y="0"/>
              <a:ext cx="7645426" cy="7645426"/>
            </a:xfrm>
            <a:prstGeom prst="rect">
              <a:avLst/>
            </a:prstGeom>
          </p:spPr>
        </p:pic>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263478" y="7632726"/>
              <a:ext cx="7645426" cy="7645426"/>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891629" y="7632726"/>
              <a:ext cx="7645426" cy="7645426"/>
            </a:xfrm>
            <a:prstGeom prst="rect">
              <a:avLst/>
            </a:prstGeom>
          </p:spPr>
        </p:pic>
      </p:grpSp>
      <p:grpSp>
        <p:nvGrpSpPr>
          <p:cNvPr id="11" name="Group 11"/>
          <p:cNvGrpSpPr/>
          <p:nvPr/>
        </p:nvGrpSpPr>
        <p:grpSpPr>
          <a:xfrm>
            <a:off x="570726" y="936485"/>
            <a:ext cx="17074951" cy="8414030"/>
            <a:chOff x="0" y="0"/>
            <a:chExt cx="7338688" cy="3616288"/>
          </a:xfrm>
        </p:grpSpPr>
        <p:sp>
          <p:nvSpPr>
            <p:cNvPr id="12" name="Freeform 12"/>
            <p:cNvSpPr/>
            <p:nvPr/>
          </p:nvSpPr>
          <p:spPr>
            <a:xfrm>
              <a:off x="48260" y="48260"/>
              <a:ext cx="7290428" cy="3568028"/>
            </a:xfrm>
            <a:custGeom>
              <a:avLst/>
              <a:gdLst/>
              <a:ahLst/>
              <a:cxnLst/>
              <a:rect l="l" t="t" r="r" b="b"/>
              <a:pathLst>
                <a:path w="7290428" h="3568028">
                  <a:moveTo>
                    <a:pt x="0" y="0"/>
                  </a:moveTo>
                  <a:lnTo>
                    <a:pt x="7290428" y="0"/>
                  </a:lnTo>
                  <a:lnTo>
                    <a:pt x="7290428" y="3568028"/>
                  </a:lnTo>
                  <a:lnTo>
                    <a:pt x="0" y="3568028"/>
                  </a:lnTo>
                  <a:close/>
                </a:path>
              </a:pathLst>
            </a:custGeom>
            <a:solidFill>
              <a:srgbClr val="244DB6"/>
            </a:solidFill>
          </p:spPr>
        </p:sp>
        <p:sp>
          <p:nvSpPr>
            <p:cNvPr id="13" name="Freeform 13"/>
            <p:cNvSpPr/>
            <p:nvPr/>
          </p:nvSpPr>
          <p:spPr>
            <a:xfrm>
              <a:off x="6350" y="6350"/>
              <a:ext cx="7290428" cy="3568028"/>
            </a:xfrm>
            <a:custGeom>
              <a:avLst/>
              <a:gdLst/>
              <a:ahLst/>
              <a:cxnLst/>
              <a:rect l="l" t="t" r="r" b="b"/>
              <a:pathLst>
                <a:path w="7290428" h="3568028">
                  <a:moveTo>
                    <a:pt x="0" y="0"/>
                  </a:moveTo>
                  <a:lnTo>
                    <a:pt x="7290428" y="0"/>
                  </a:lnTo>
                  <a:lnTo>
                    <a:pt x="7290428" y="3568028"/>
                  </a:lnTo>
                  <a:lnTo>
                    <a:pt x="0" y="3568028"/>
                  </a:lnTo>
                  <a:close/>
                </a:path>
              </a:pathLst>
            </a:custGeom>
            <a:solidFill>
              <a:srgbClr val="FFFCF4"/>
            </a:solidFill>
          </p:spPr>
        </p:sp>
        <p:sp>
          <p:nvSpPr>
            <p:cNvPr id="14" name="Freeform 14"/>
            <p:cNvSpPr/>
            <p:nvPr/>
          </p:nvSpPr>
          <p:spPr>
            <a:xfrm>
              <a:off x="0" y="0"/>
              <a:ext cx="7303128" cy="3580728"/>
            </a:xfrm>
            <a:custGeom>
              <a:avLst/>
              <a:gdLst/>
              <a:ahLst/>
              <a:cxnLst/>
              <a:rect l="l" t="t" r="r" b="b"/>
              <a:pathLst>
                <a:path w="7303128" h="3580728">
                  <a:moveTo>
                    <a:pt x="7303128" y="3580728"/>
                  </a:moveTo>
                  <a:lnTo>
                    <a:pt x="0" y="3580728"/>
                  </a:lnTo>
                  <a:lnTo>
                    <a:pt x="0" y="0"/>
                  </a:lnTo>
                  <a:lnTo>
                    <a:pt x="7303128" y="0"/>
                  </a:lnTo>
                  <a:lnTo>
                    <a:pt x="7303128" y="3580728"/>
                  </a:lnTo>
                  <a:close/>
                  <a:moveTo>
                    <a:pt x="12700" y="3568028"/>
                  </a:moveTo>
                  <a:lnTo>
                    <a:pt x="7290428" y="3568028"/>
                  </a:lnTo>
                  <a:lnTo>
                    <a:pt x="7290428" y="12700"/>
                  </a:lnTo>
                  <a:lnTo>
                    <a:pt x="12700" y="12700"/>
                  </a:lnTo>
                  <a:lnTo>
                    <a:pt x="12700" y="3568028"/>
                  </a:lnTo>
                  <a:close/>
                </a:path>
              </a:pathLst>
            </a:custGeom>
            <a:solidFill>
              <a:srgbClr val="244DB6"/>
            </a:solidFill>
          </p:spPr>
        </p:sp>
      </p:grpSp>
      <p:pic>
        <p:nvPicPr>
          <p:cNvPr id="15" name="Picture 1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73221" y="599189"/>
            <a:ext cx="195011" cy="195011"/>
          </a:xfrm>
          <a:prstGeom prst="rect">
            <a:avLst/>
          </a:prstGeom>
        </p:spPr>
      </p:pic>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73221" y="9492800"/>
            <a:ext cx="195011" cy="195011"/>
          </a:xfrm>
          <a:prstGeom prst="rect">
            <a:avLst/>
          </a:prstGeom>
        </p:spPr>
      </p:pic>
      <p:pic>
        <p:nvPicPr>
          <p:cNvPr id="17" name="Picture 1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645677" y="599189"/>
            <a:ext cx="195011" cy="195011"/>
          </a:xfrm>
          <a:prstGeom prst="rect">
            <a:avLst/>
          </a:prstGeom>
        </p:spPr>
      </p:pic>
      <p:pic>
        <p:nvPicPr>
          <p:cNvPr id="18" name="Picture 1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645677" y="9492800"/>
            <a:ext cx="195011" cy="195011"/>
          </a:xfrm>
          <a:prstGeom prst="rect">
            <a:avLst/>
          </a:prstGeom>
        </p:spPr>
      </p:pic>
      <p:grpSp>
        <p:nvGrpSpPr>
          <p:cNvPr id="19" name="Group 19"/>
          <p:cNvGrpSpPr/>
          <p:nvPr/>
        </p:nvGrpSpPr>
        <p:grpSpPr>
          <a:xfrm>
            <a:off x="668231" y="2700038"/>
            <a:ext cx="9052389" cy="5419584"/>
            <a:chOff x="0" y="0"/>
            <a:chExt cx="12069851" cy="7226112"/>
          </a:xfrm>
        </p:grpSpPr>
        <p:pic>
          <p:nvPicPr>
            <p:cNvPr id="20" name="Picture 20"/>
            <p:cNvPicPr>
              <a:picLocks noChangeAspect="1"/>
            </p:cNvPicPr>
            <p:nvPr/>
          </p:nvPicPr>
          <p:blipFill>
            <a:blip r:embed="rId7"/>
            <a:srcRect l="9831" r="9831"/>
            <a:stretch>
              <a:fillRect/>
            </a:stretch>
          </p:blipFill>
          <p:spPr>
            <a:xfrm>
              <a:off x="0" y="0"/>
              <a:ext cx="12069851" cy="7226112"/>
            </a:xfrm>
            <a:prstGeom prst="rect">
              <a:avLst/>
            </a:prstGeom>
          </p:spPr>
        </p:pic>
      </p:grpSp>
      <p:sp>
        <p:nvSpPr>
          <p:cNvPr id="21" name="AutoShape 21"/>
          <p:cNvSpPr/>
          <p:nvPr/>
        </p:nvSpPr>
        <p:spPr>
          <a:xfrm>
            <a:off x="1520404" y="6497416"/>
            <a:ext cx="2004684" cy="0"/>
          </a:xfrm>
          <a:prstGeom prst="line">
            <a:avLst/>
          </a:prstGeom>
          <a:ln w="38100" cap="flat">
            <a:solidFill>
              <a:srgbClr val="1A42B2"/>
            </a:solidFill>
            <a:prstDash val="solid"/>
            <a:headEnd type="none" w="sm" len="sm"/>
            <a:tailEnd type="none" w="sm" len="sm"/>
          </a:ln>
        </p:spPr>
      </p:sp>
      <p:pic>
        <p:nvPicPr>
          <p:cNvPr id="22" name="Picture 22"/>
          <p:cNvPicPr>
            <a:picLocks noChangeAspect="1"/>
          </p:cNvPicPr>
          <p:nvPr/>
        </p:nvPicPr>
        <p:blipFill>
          <a:blip r:embed="rId8"/>
          <a:srcRect/>
          <a:stretch>
            <a:fillRect/>
          </a:stretch>
        </p:blipFill>
        <p:spPr>
          <a:xfrm>
            <a:off x="9337494" y="2930168"/>
            <a:ext cx="8066982" cy="5227555"/>
          </a:xfrm>
          <a:prstGeom prst="rect">
            <a:avLst/>
          </a:prstGeom>
        </p:spPr>
      </p:pic>
      <p:sp>
        <p:nvSpPr>
          <p:cNvPr id="23" name="TextBox 23"/>
          <p:cNvSpPr txBox="1"/>
          <p:nvPr/>
        </p:nvSpPr>
        <p:spPr>
          <a:xfrm>
            <a:off x="4084821" y="1601151"/>
            <a:ext cx="10118358" cy="257736"/>
          </a:xfrm>
          <a:prstGeom prst="rect">
            <a:avLst/>
          </a:prstGeom>
        </p:spPr>
        <p:txBody>
          <a:bodyPr lIns="0" tIns="0" rIns="0" bIns="0" rtlCol="0" anchor="t">
            <a:spAutoFit/>
          </a:bodyPr>
          <a:lstStyle/>
          <a:p>
            <a:pPr algn="ctr">
              <a:lnSpc>
                <a:spcPts val="1850"/>
              </a:lnSpc>
            </a:pPr>
            <a:r>
              <a:rPr lang="en-US" sz="1745" spc="82">
                <a:solidFill>
                  <a:srgbClr val="244DB6"/>
                </a:solidFill>
                <a:latin typeface="Blink Twice"/>
              </a:rPr>
              <a:t>EFFECT OF POLITICAL INCLINATION TOWARDS REPUBLICANS IN DENVER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CF4"/>
        </a:solidFill>
        <a:effectLst/>
      </p:bgPr>
    </p:bg>
    <p:spTree>
      <p:nvGrpSpPr>
        <p:cNvPr id="1" name=""/>
        <p:cNvGrpSpPr/>
        <p:nvPr/>
      </p:nvGrpSpPr>
      <p:grpSpPr>
        <a:xfrm>
          <a:off x="0" y="0"/>
          <a:ext cx="0" cy="0"/>
          <a:chOff x="0" y="0"/>
          <a:chExt cx="0" cy="0"/>
        </a:xfrm>
      </p:grpSpPr>
      <p:grpSp>
        <p:nvGrpSpPr>
          <p:cNvPr id="2" name="Group 2"/>
          <p:cNvGrpSpPr/>
          <p:nvPr/>
        </p:nvGrpSpPr>
        <p:grpSpPr>
          <a:xfrm>
            <a:off x="-2307396" y="-585807"/>
            <a:ext cx="22902791" cy="11458614"/>
            <a:chOff x="0" y="0"/>
            <a:chExt cx="30537055" cy="15278151"/>
          </a:xfrm>
        </p:grpSpPr>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7645426" cy="7645426"/>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630752" y="0"/>
              <a:ext cx="7645426" cy="7645426"/>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7632726"/>
              <a:ext cx="7645426" cy="7645426"/>
            </a:xfrm>
            <a:prstGeom prst="rect">
              <a:avLst/>
            </a:prstGeom>
          </p:spPr>
        </p:pic>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630752" y="7632726"/>
              <a:ext cx="7645426" cy="7645426"/>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263478" y="0"/>
              <a:ext cx="7645426" cy="7645426"/>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891629" y="0"/>
              <a:ext cx="7645426" cy="7645426"/>
            </a:xfrm>
            <a:prstGeom prst="rect">
              <a:avLst/>
            </a:prstGeom>
          </p:spPr>
        </p:pic>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263478" y="7632726"/>
              <a:ext cx="7645426" cy="7645426"/>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891629" y="7632726"/>
              <a:ext cx="7645426" cy="7645426"/>
            </a:xfrm>
            <a:prstGeom prst="rect">
              <a:avLst/>
            </a:prstGeom>
          </p:spPr>
        </p:pic>
      </p:grpSp>
      <p:grpSp>
        <p:nvGrpSpPr>
          <p:cNvPr id="11" name="Group 11"/>
          <p:cNvGrpSpPr/>
          <p:nvPr/>
        </p:nvGrpSpPr>
        <p:grpSpPr>
          <a:xfrm>
            <a:off x="561201" y="936485"/>
            <a:ext cx="17074951" cy="8414030"/>
            <a:chOff x="0" y="0"/>
            <a:chExt cx="7338688" cy="3616288"/>
          </a:xfrm>
        </p:grpSpPr>
        <p:sp>
          <p:nvSpPr>
            <p:cNvPr id="12" name="Freeform 12"/>
            <p:cNvSpPr/>
            <p:nvPr/>
          </p:nvSpPr>
          <p:spPr>
            <a:xfrm>
              <a:off x="48260" y="48260"/>
              <a:ext cx="7290428" cy="3568028"/>
            </a:xfrm>
            <a:custGeom>
              <a:avLst/>
              <a:gdLst/>
              <a:ahLst/>
              <a:cxnLst/>
              <a:rect l="l" t="t" r="r" b="b"/>
              <a:pathLst>
                <a:path w="7290428" h="3568028">
                  <a:moveTo>
                    <a:pt x="0" y="0"/>
                  </a:moveTo>
                  <a:lnTo>
                    <a:pt x="7290428" y="0"/>
                  </a:lnTo>
                  <a:lnTo>
                    <a:pt x="7290428" y="3568028"/>
                  </a:lnTo>
                  <a:lnTo>
                    <a:pt x="0" y="3568028"/>
                  </a:lnTo>
                  <a:close/>
                </a:path>
              </a:pathLst>
            </a:custGeom>
            <a:solidFill>
              <a:srgbClr val="244DB6"/>
            </a:solidFill>
          </p:spPr>
        </p:sp>
        <p:sp>
          <p:nvSpPr>
            <p:cNvPr id="13" name="Freeform 13"/>
            <p:cNvSpPr/>
            <p:nvPr/>
          </p:nvSpPr>
          <p:spPr>
            <a:xfrm>
              <a:off x="6350" y="6350"/>
              <a:ext cx="7290428" cy="3568028"/>
            </a:xfrm>
            <a:custGeom>
              <a:avLst/>
              <a:gdLst/>
              <a:ahLst/>
              <a:cxnLst/>
              <a:rect l="l" t="t" r="r" b="b"/>
              <a:pathLst>
                <a:path w="7290428" h="3568028">
                  <a:moveTo>
                    <a:pt x="0" y="0"/>
                  </a:moveTo>
                  <a:lnTo>
                    <a:pt x="7290428" y="0"/>
                  </a:lnTo>
                  <a:lnTo>
                    <a:pt x="7290428" y="3568028"/>
                  </a:lnTo>
                  <a:lnTo>
                    <a:pt x="0" y="3568028"/>
                  </a:lnTo>
                  <a:close/>
                </a:path>
              </a:pathLst>
            </a:custGeom>
            <a:solidFill>
              <a:srgbClr val="FFFCF4"/>
            </a:solidFill>
          </p:spPr>
        </p:sp>
        <p:sp>
          <p:nvSpPr>
            <p:cNvPr id="14" name="Freeform 14"/>
            <p:cNvSpPr/>
            <p:nvPr/>
          </p:nvSpPr>
          <p:spPr>
            <a:xfrm>
              <a:off x="0" y="0"/>
              <a:ext cx="7303128" cy="3580728"/>
            </a:xfrm>
            <a:custGeom>
              <a:avLst/>
              <a:gdLst/>
              <a:ahLst/>
              <a:cxnLst/>
              <a:rect l="l" t="t" r="r" b="b"/>
              <a:pathLst>
                <a:path w="7303128" h="3580728">
                  <a:moveTo>
                    <a:pt x="7303128" y="3580728"/>
                  </a:moveTo>
                  <a:lnTo>
                    <a:pt x="0" y="3580728"/>
                  </a:lnTo>
                  <a:lnTo>
                    <a:pt x="0" y="0"/>
                  </a:lnTo>
                  <a:lnTo>
                    <a:pt x="7303128" y="0"/>
                  </a:lnTo>
                  <a:lnTo>
                    <a:pt x="7303128" y="3580728"/>
                  </a:lnTo>
                  <a:close/>
                  <a:moveTo>
                    <a:pt x="12700" y="3568028"/>
                  </a:moveTo>
                  <a:lnTo>
                    <a:pt x="7290428" y="3568028"/>
                  </a:lnTo>
                  <a:lnTo>
                    <a:pt x="7290428" y="12700"/>
                  </a:lnTo>
                  <a:lnTo>
                    <a:pt x="12700" y="12700"/>
                  </a:lnTo>
                  <a:lnTo>
                    <a:pt x="12700" y="3568028"/>
                  </a:lnTo>
                  <a:close/>
                </a:path>
              </a:pathLst>
            </a:custGeom>
            <a:solidFill>
              <a:srgbClr val="244DB6"/>
            </a:solidFill>
          </p:spPr>
        </p:sp>
      </p:grpSp>
      <p:pic>
        <p:nvPicPr>
          <p:cNvPr id="15" name="Picture 1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73221" y="599189"/>
            <a:ext cx="195011" cy="195011"/>
          </a:xfrm>
          <a:prstGeom prst="rect">
            <a:avLst/>
          </a:prstGeom>
        </p:spPr>
      </p:pic>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73221" y="9492800"/>
            <a:ext cx="195011" cy="195011"/>
          </a:xfrm>
          <a:prstGeom prst="rect">
            <a:avLst/>
          </a:prstGeom>
        </p:spPr>
      </p:pic>
      <p:pic>
        <p:nvPicPr>
          <p:cNvPr id="17" name="Picture 1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645677" y="599189"/>
            <a:ext cx="195011" cy="195011"/>
          </a:xfrm>
          <a:prstGeom prst="rect">
            <a:avLst/>
          </a:prstGeom>
        </p:spPr>
      </p:pic>
      <p:pic>
        <p:nvPicPr>
          <p:cNvPr id="18" name="Picture 1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645677" y="9492800"/>
            <a:ext cx="195011" cy="195011"/>
          </a:xfrm>
          <a:prstGeom prst="rect">
            <a:avLst/>
          </a:prstGeom>
        </p:spPr>
      </p:pic>
      <p:grpSp>
        <p:nvGrpSpPr>
          <p:cNvPr id="19" name="Group 19"/>
          <p:cNvGrpSpPr/>
          <p:nvPr/>
        </p:nvGrpSpPr>
        <p:grpSpPr>
          <a:xfrm>
            <a:off x="3654680" y="2225334"/>
            <a:ext cx="10404863" cy="6567138"/>
            <a:chOff x="0" y="0"/>
            <a:chExt cx="13873150" cy="8756184"/>
          </a:xfrm>
        </p:grpSpPr>
        <p:pic>
          <p:nvPicPr>
            <p:cNvPr id="20" name="Picture 20"/>
            <p:cNvPicPr>
              <a:picLocks noChangeAspect="1"/>
            </p:cNvPicPr>
            <p:nvPr/>
          </p:nvPicPr>
          <p:blipFill>
            <a:blip r:embed="rId7"/>
            <a:srcRect t="619" b="619"/>
            <a:stretch>
              <a:fillRect/>
            </a:stretch>
          </p:blipFill>
          <p:spPr>
            <a:xfrm>
              <a:off x="0" y="0"/>
              <a:ext cx="13873150" cy="8756184"/>
            </a:xfrm>
            <a:prstGeom prst="rect">
              <a:avLst/>
            </a:prstGeom>
          </p:spPr>
        </p:pic>
      </p:grpSp>
      <p:sp>
        <p:nvSpPr>
          <p:cNvPr id="21" name="TextBox 21"/>
          <p:cNvSpPr txBox="1"/>
          <p:nvPr/>
        </p:nvSpPr>
        <p:spPr>
          <a:xfrm>
            <a:off x="3797933" y="1426575"/>
            <a:ext cx="10118358" cy="484435"/>
          </a:xfrm>
          <a:prstGeom prst="rect">
            <a:avLst/>
          </a:prstGeom>
        </p:spPr>
        <p:txBody>
          <a:bodyPr lIns="0" tIns="0" rIns="0" bIns="0" rtlCol="0" anchor="t">
            <a:spAutoFit/>
          </a:bodyPr>
          <a:lstStyle/>
          <a:p>
            <a:pPr algn="ctr">
              <a:lnSpc>
                <a:spcPts val="1850"/>
              </a:lnSpc>
            </a:pPr>
            <a:r>
              <a:rPr lang="en-US" sz="1745" spc="82">
                <a:solidFill>
                  <a:srgbClr val="244DB6"/>
                </a:solidFill>
                <a:latin typeface="Blink Twice"/>
              </a:rPr>
              <a:t>EFFECT OF PUBLIC SAFETY WORKFORCE ON CRIME RATE </a:t>
            </a:r>
          </a:p>
          <a:p>
            <a:pPr algn="ctr">
              <a:lnSpc>
                <a:spcPts val="1850"/>
              </a:lnSpc>
            </a:pPr>
            <a:r>
              <a:rPr lang="en-US" sz="1745" spc="82">
                <a:solidFill>
                  <a:srgbClr val="244DB6"/>
                </a:solidFill>
                <a:latin typeface="Blink Twice"/>
              </a:rPr>
              <a:t>IN NEW ORLEANS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CF4"/>
        </a:solidFill>
        <a:effectLst/>
      </p:bgPr>
    </p:bg>
    <p:spTree>
      <p:nvGrpSpPr>
        <p:cNvPr id="1" name=""/>
        <p:cNvGrpSpPr/>
        <p:nvPr/>
      </p:nvGrpSpPr>
      <p:grpSpPr>
        <a:xfrm>
          <a:off x="0" y="0"/>
          <a:ext cx="0" cy="0"/>
          <a:chOff x="0" y="0"/>
          <a:chExt cx="0" cy="0"/>
        </a:xfrm>
      </p:grpSpPr>
      <p:grpSp>
        <p:nvGrpSpPr>
          <p:cNvPr id="2" name="Group 2"/>
          <p:cNvGrpSpPr/>
          <p:nvPr/>
        </p:nvGrpSpPr>
        <p:grpSpPr>
          <a:xfrm>
            <a:off x="-2307396" y="-585807"/>
            <a:ext cx="22902791" cy="11458614"/>
            <a:chOff x="0" y="0"/>
            <a:chExt cx="30537055" cy="15278151"/>
          </a:xfrm>
        </p:grpSpPr>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7645426" cy="7645426"/>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630752" y="0"/>
              <a:ext cx="7645426" cy="7645426"/>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7632726"/>
              <a:ext cx="7645426" cy="7645426"/>
            </a:xfrm>
            <a:prstGeom prst="rect">
              <a:avLst/>
            </a:prstGeom>
          </p:spPr>
        </p:pic>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630752" y="7632726"/>
              <a:ext cx="7645426" cy="7645426"/>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263478" y="0"/>
              <a:ext cx="7645426" cy="7645426"/>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891629" y="0"/>
              <a:ext cx="7645426" cy="7645426"/>
            </a:xfrm>
            <a:prstGeom prst="rect">
              <a:avLst/>
            </a:prstGeom>
          </p:spPr>
        </p:pic>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263478" y="7632726"/>
              <a:ext cx="7645426" cy="7645426"/>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891629" y="7632726"/>
              <a:ext cx="7645426" cy="7645426"/>
            </a:xfrm>
            <a:prstGeom prst="rect">
              <a:avLst/>
            </a:prstGeom>
          </p:spPr>
        </p:pic>
      </p:grpSp>
      <p:grpSp>
        <p:nvGrpSpPr>
          <p:cNvPr id="11" name="Group 11"/>
          <p:cNvGrpSpPr/>
          <p:nvPr/>
        </p:nvGrpSpPr>
        <p:grpSpPr>
          <a:xfrm>
            <a:off x="570726" y="936485"/>
            <a:ext cx="17074951" cy="8414030"/>
            <a:chOff x="0" y="0"/>
            <a:chExt cx="7338688" cy="3616288"/>
          </a:xfrm>
        </p:grpSpPr>
        <p:sp>
          <p:nvSpPr>
            <p:cNvPr id="12" name="Freeform 12"/>
            <p:cNvSpPr/>
            <p:nvPr/>
          </p:nvSpPr>
          <p:spPr>
            <a:xfrm>
              <a:off x="48260" y="48260"/>
              <a:ext cx="7290428" cy="3568028"/>
            </a:xfrm>
            <a:custGeom>
              <a:avLst/>
              <a:gdLst/>
              <a:ahLst/>
              <a:cxnLst/>
              <a:rect l="l" t="t" r="r" b="b"/>
              <a:pathLst>
                <a:path w="7290428" h="3568028">
                  <a:moveTo>
                    <a:pt x="0" y="0"/>
                  </a:moveTo>
                  <a:lnTo>
                    <a:pt x="7290428" y="0"/>
                  </a:lnTo>
                  <a:lnTo>
                    <a:pt x="7290428" y="3568028"/>
                  </a:lnTo>
                  <a:lnTo>
                    <a:pt x="0" y="3568028"/>
                  </a:lnTo>
                  <a:close/>
                </a:path>
              </a:pathLst>
            </a:custGeom>
            <a:solidFill>
              <a:srgbClr val="244DB6"/>
            </a:solidFill>
          </p:spPr>
        </p:sp>
        <p:sp>
          <p:nvSpPr>
            <p:cNvPr id="13" name="Freeform 13"/>
            <p:cNvSpPr/>
            <p:nvPr/>
          </p:nvSpPr>
          <p:spPr>
            <a:xfrm>
              <a:off x="6350" y="6350"/>
              <a:ext cx="7290428" cy="3568028"/>
            </a:xfrm>
            <a:custGeom>
              <a:avLst/>
              <a:gdLst/>
              <a:ahLst/>
              <a:cxnLst/>
              <a:rect l="l" t="t" r="r" b="b"/>
              <a:pathLst>
                <a:path w="7290428" h="3568028">
                  <a:moveTo>
                    <a:pt x="0" y="0"/>
                  </a:moveTo>
                  <a:lnTo>
                    <a:pt x="7290428" y="0"/>
                  </a:lnTo>
                  <a:lnTo>
                    <a:pt x="7290428" y="3568028"/>
                  </a:lnTo>
                  <a:lnTo>
                    <a:pt x="0" y="3568028"/>
                  </a:lnTo>
                  <a:close/>
                </a:path>
              </a:pathLst>
            </a:custGeom>
            <a:solidFill>
              <a:srgbClr val="FFFCF4"/>
            </a:solidFill>
          </p:spPr>
        </p:sp>
        <p:sp>
          <p:nvSpPr>
            <p:cNvPr id="14" name="Freeform 14"/>
            <p:cNvSpPr/>
            <p:nvPr/>
          </p:nvSpPr>
          <p:spPr>
            <a:xfrm>
              <a:off x="0" y="0"/>
              <a:ext cx="7303128" cy="3580728"/>
            </a:xfrm>
            <a:custGeom>
              <a:avLst/>
              <a:gdLst/>
              <a:ahLst/>
              <a:cxnLst/>
              <a:rect l="l" t="t" r="r" b="b"/>
              <a:pathLst>
                <a:path w="7303128" h="3580728">
                  <a:moveTo>
                    <a:pt x="7303128" y="3580728"/>
                  </a:moveTo>
                  <a:lnTo>
                    <a:pt x="0" y="3580728"/>
                  </a:lnTo>
                  <a:lnTo>
                    <a:pt x="0" y="0"/>
                  </a:lnTo>
                  <a:lnTo>
                    <a:pt x="7303128" y="0"/>
                  </a:lnTo>
                  <a:lnTo>
                    <a:pt x="7303128" y="3580728"/>
                  </a:lnTo>
                  <a:close/>
                  <a:moveTo>
                    <a:pt x="12700" y="3568028"/>
                  </a:moveTo>
                  <a:lnTo>
                    <a:pt x="7290428" y="3568028"/>
                  </a:lnTo>
                  <a:lnTo>
                    <a:pt x="7290428" y="12700"/>
                  </a:lnTo>
                  <a:lnTo>
                    <a:pt x="12700" y="12700"/>
                  </a:lnTo>
                  <a:lnTo>
                    <a:pt x="12700" y="3568028"/>
                  </a:lnTo>
                  <a:close/>
                </a:path>
              </a:pathLst>
            </a:custGeom>
            <a:solidFill>
              <a:srgbClr val="244DB6"/>
            </a:solidFill>
          </p:spPr>
        </p:sp>
      </p:grpSp>
      <p:pic>
        <p:nvPicPr>
          <p:cNvPr id="15" name="Picture 1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73221" y="599189"/>
            <a:ext cx="195011" cy="195011"/>
          </a:xfrm>
          <a:prstGeom prst="rect">
            <a:avLst/>
          </a:prstGeom>
        </p:spPr>
      </p:pic>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73221" y="9492800"/>
            <a:ext cx="195011" cy="195011"/>
          </a:xfrm>
          <a:prstGeom prst="rect">
            <a:avLst/>
          </a:prstGeom>
        </p:spPr>
      </p:pic>
      <p:pic>
        <p:nvPicPr>
          <p:cNvPr id="17" name="Picture 1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645677" y="599189"/>
            <a:ext cx="195011" cy="195011"/>
          </a:xfrm>
          <a:prstGeom prst="rect">
            <a:avLst/>
          </a:prstGeom>
        </p:spPr>
      </p:pic>
      <p:pic>
        <p:nvPicPr>
          <p:cNvPr id="18" name="Picture 1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645677" y="9492800"/>
            <a:ext cx="195011" cy="195011"/>
          </a:xfrm>
          <a:prstGeom prst="rect">
            <a:avLst/>
          </a:prstGeom>
        </p:spPr>
      </p:pic>
      <p:grpSp>
        <p:nvGrpSpPr>
          <p:cNvPr id="19" name="Group 19"/>
          <p:cNvGrpSpPr/>
          <p:nvPr/>
        </p:nvGrpSpPr>
        <p:grpSpPr>
          <a:xfrm>
            <a:off x="1028700" y="2526343"/>
            <a:ext cx="7966311" cy="4169570"/>
            <a:chOff x="0" y="0"/>
            <a:chExt cx="10621748" cy="5559427"/>
          </a:xfrm>
        </p:grpSpPr>
        <p:pic>
          <p:nvPicPr>
            <p:cNvPr id="20" name="Picture 20"/>
            <p:cNvPicPr>
              <a:picLocks noChangeAspect="1"/>
            </p:cNvPicPr>
            <p:nvPr/>
          </p:nvPicPr>
          <p:blipFill>
            <a:blip r:embed="rId7"/>
            <a:srcRect t="1425" b="1425"/>
            <a:stretch>
              <a:fillRect/>
            </a:stretch>
          </p:blipFill>
          <p:spPr>
            <a:xfrm>
              <a:off x="0" y="0"/>
              <a:ext cx="10621748" cy="5559427"/>
            </a:xfrm>
            <a:prstGeom prst="rect">
              <a:avLst/>
            </a:prstGeom>
          </p:spPr>
        </p:pic>
      </p:grpSp>
      <p:sp>
        <p:nvSpPr>
          <p:cNvPr id="21" name="TextBox 21"/>
          <p:cNvSpPr txBox="1"/>
          <p:nvPr/>
        </p:nvSpPr>
        <p:spPr>
          <a:xfrm>
            <a:off x="3797933" y="1621643"/>
            <a:ext cx="10118358" cy="257736"/>
          </a:xfrm>
          <a:prstGeom prst="rect">
            <a:avLst/>
          </a:prstGeom>
        </p:spPr>
        <p:txBody>
          <a:bodyPr lIns="0" tIns="0" rIns="0" bIns="0" rtlCol="0" anchor="t">
            <a:spAutoFit/>
          </a:bodyPr>
          <a:lstStyle/>
          <a:p>
            <a:pPr algn="ctr">
              <a:lnSpc>
                <a:spcPts val="1850"/>
              </a:lnSpc>
            </a:pPr>
            <a:r>
              <a:rPr lang="en-US" sz="1745" spc="82">
                <a:solidFill>
                  <a:srgbClr val="244DB6"/>
                </a:solidFill>
                <a:latin typeface="Blink Twice"/>
              </a:rPr>
              <a:t>EFFECT OF NEGATIVE TWEET SENTIMENT </a:t>
            </a:r>
          </a:p>
        </p:txBody>
      </p:sp>
      <p:grpSp>
        <p:nvGrpSpPr>
          <p:cNvPr id="22" name="Group 22"/>
          <p:cNvGrpSpPr/>
          <p:nvPr/>
        </p:nvGrpSpPr>
        <p:grpSpPr>
          <a:xfrm>
            <a:off x="9144000" y="2526343"/>
            <a:ext cx="7956909" cy="4288100"/>
            <a:chOff x="0" y="0"/>
            <a:chExt cx="10609211" cy="5717466"/>
          </a:xfrm>
        </p:grpSpPr>
        <p:pic>
          <p:nvPicPr>
            <p:cNvPr id="23" name="Picture 23"/>
            <p:cNvPicPr>
              <a:picLocks noChangeAspect="1"/>
            </p:cNvPicPr>
            <p:nvPr/>
          </p:nvPicPr>
          <p:blipFill>
            <a:blip r:embed="rId8"/>
            <a:srcRect l="14" r="14"/>
            <a:stretch>
              <a:fillRect/>
            </a:stretch>
          </p:blipFill>
          <p:spPr>
            <a:xfrm>
              <a:off x="0" y="0"/>
              <a:ext cx="10609211" cy="5717466"/>
            </a:xfrm>
            <a:prstGeom prst="rect">
              <a:avLst/>
            </a:prstGeom>
          </p:spPr>
        </p:pic>
      </p:grpSp>
      <p:sp>
        <p:nvSpPr>
          <p:cNvPr id="24" name="TextBox 24"/>
          <p:cNvSpPr txBox="1"/>
          <p:nvPr/>
        </p:nvSpPr>
        <p:spPr>
          <a:xfrm>
            <a:off x="2209318" y="7031843"/>
            <a:ext cx="6647794" cy="257736"/>
          </a:xfrm>
          <a:prstGeom prst="rect">
            <a:avLst/>
          </a:prstGeom>
        </p:spPr>
        <p:txBody>
          <a:bodyPr lIns="0" tIns="0" rIns="0" bIns="0" rtlCol="0" anchor="t">
            <a:spAutoFit/>
          </a:bodyPr>
          <a:lstStyle/>
          <a:p>
            <a:pPr algn="ctr">
              <a:lnSpc>
                <a:spcPts val="1850"/>
              </a:lnSpc>
            </a:pPr>
            <a:r>
              <a:rPr lang="en-US" sz="1745" spc="82">
                <a:solidFill>
                  <a:srgbClr val="244DB6"/>
                </a:solidFill>
                <a:latin typeface="Blink Twice Bold"/>
              </a:rPr>
              <a:t>NEW YORK</a:t>
            </a:r>
          </a:p>
        </p:txBody>
      </p:sp>
      <p:sp>
        <p:nvSpPr>
          <p:cNvPr id="25" name="TextBox 25"/>
          <p:cNvSpPr txBox="1"/>
          <p:nvPr/>
        </p:nvSpPr>
        <p:spPr>
          <a:xfrm>
            <a:off x="10453115" y="7031843"/>
            <a:ext cx="6647794" cy="257736"/>
          </a:xfrm>
          <a:prstGeom prst="rect">
            <a:avLst/>
          </a:prstGeom>
        </p:spPr>
        <p:txBody>
          <a:bodyPr lIns="0" tIns="0" rIns="0" bIns="0" rtlCol="0" anchor="t">
            <a:spAutoFit/>
          </a:bodyPr>
          <a:lstStyle/>
          <a:p>
            <a:pPr algn="ctr">
              <a:lnSpc>
                <a:spcPts val="1850"/>
              </a:lnSpc>
            </a:pPr>
            <a:r>
              <a:rPr lang="en-US" sz="1745" spc="82">
                <a:solidFill>
                  <a:srgbClr val="244DB6"/>
                </a:solidFill>
                <a:latin typeface="Blink Twice"/>
              </a:rPr>
              <a:t>DENVER</a:t>
            </a:r>
          </a:p>
        </p:txBody>
      </p:sp>
      <p:sp>
        <p:nvSpPr>
          <p:cNvPr id="26" name="AutoShape 26"/>
          <p:cNvSpPr/>
          <p:nvPr/>
        </p:nvSpPr>
        <p:spPr>
          <a:xfrm>
            <a:off x="1396288" y="4252980"/>
            <a:ext cx="1646709" cy="0"/>
          </a:xfrm>
          <a:prstGeom prst="line">
            <a:avLst/>
          </a:prstGeom>
          <a:ln w="38100" cap="flat">
            <a:solidFill>
              <a:srgbClr val="1A42B2"/>
            </a:solidFill>
            <a:prstDash val="solid"/>
            <a:headEnd type="none" w="sm" len="sm"/>
            <a:tailEnd type="none" w="sm" len="sm"/>
          </a:ln>
        </p:spPr>
      </p:sp>
      <p:sp>
        <p:nvSpPr>
          <p:cNvPr id="27" name="AutoShape 27"/>
          <p:cNvSpPr/>
          <p:nvPr/>
        </p:nvSpPr>
        <p:spPr>
          <a:xfrm>
            <a:off x="9505935" y="4300605"/>
            <a:ext cx="1646709" cy="0"/>
          </a:xfrm>
          <a:prstGeom prst="line">
            <a:avLst/>
          </a:prstGeom>
          <a:ln w="38100" cap="flat">
            <a:solidFill>
              <a:srgbClr val="1A42B2"/>
            </a:solidFill>
            <a:prstDash val="solid"/>
            <a:headEnd type="none" w="sm" len="sm"/>
            <a:tailEnd type="none" w="sm" len="sm"/>
          </a:ln>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CF4"/>
        </a:solidFill>
        <a:effectLst/>
      </p:bgPr>
    </p:bg>
    <p:spTree>
      <p:nvGrpSpPr>
        <p:cNvPr id="1" name=""/>
        <p:cNvGrpSpPr/>
        <p:nvPr/>
      </p:nvGrpSpPr>
      <p:grpSpPr>
        <a:xfrm>
          <a:off x="0" y="0"/>
          <a:ext cx="0" cy="0"/>
          <a:chOff x="0" y="0"/>
          <a:chExt cx="0" cy="0"/>
        </a:xfrm>
      </p:grpSpPr>
      <p:grpSp>
        <p:nvGrpSpPr>
          <p:cNvPr id="2" name="Group 2"/>
          <p:cNvGrpSpPr/>
          <p:nvPr/>
        </p:nvGrpSpPr>
        <p:grpSpPr>
          <a:xfrm>
            <a:off x="-2307396" y="-585807"/>
            <a:ext cx="22902791" cy="11458614"/>
            <a:chOff x="0" y="0"/>
            <a:chExt cx="30537055" cy="15278151"/>
          </a:xfrm>
        </p:grpSpPr>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7645426" cy="7645426"/>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630752" y="0"/>
              <a:ext cx="7645426" cy="7645426"/>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7632726"/>
              <a:ext cx="7645426" cy="7645426"/>
            </a:xfrm>
            <a:prstGeom prst="rect">
              <a:avLst/>
            </a:prstGeom>
          </p:spPr>
        </p:pic>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630752" y="7632726"/>
              <a:ext cx="7645426" cy="7645426"/>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263478" y="0"/>
              <a:ext cx="7645426" cy="7645426"/>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891629" y="0"/>
              <a:ext cx="7645426" cy="7645426"/>
            </a:xfrm>
            <a:prstGeom prst="rect">
              <a:avLst/>
            </a:prstGeom>
          </p:spPr>
        </p:pic>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263478" y="7632726"/>
              <a:ext cx="7645426" cy="7645426"/>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891629" y="7632726"/>
              <a:ext cx="7645426" cy="7645426"/>
            </a:xfrm>
            <a:prstGeom prst="rect">
              <a:avLst/>
            </a:prstGeom>
          </p:spPr>
        </p:pic>
      </p:grpSp>
      <p:grpSp>
        <p:nvGrpSpPr>
          <p:cNvPr id="11" name="Group 11"/>
          <p:cNvGrpSpPr/>
          <p:nvPr/>
        </p:nvGrpSpPr>
        <p:grpSpPr>
          <a:xfrm>
            <a:off x="570726" y="936485"/>
            <a:ext cx="17074951" cy="8414030"/>
            <a:chOff x="0" y="0"/>
            <a:chExt cx="7338688" cy="3616288"/>
          </a:xfrm>
        </p:grpSpPr>
        <p:sp>
          <p:nvSpPr>
            <p:cNvPr id="12" name="Freeform 12"/>
            <p:cNvSpPr/>
            <p:nvPr/>
          </p:nvSpPr>
          <p:spPr>
            <a:xfrm>
              <a:off x="48260" y="48260"/>
              <a:ext cx="7290428" cy="3568028"/>
            </a:xfrm>
            <a:custGeom>
              <a:avLst/>
              <a:gdLst/>
              <a:ahLst/>
              <a:cxnLst/>
              <a:rect l="l" t="t" r="r" b="b"/>
              <a:pathLst>
                <a:path w="7290428" h="3568028">
                  <a:moveTo>
                    <a:pt x="0" y="0"/>
                  </a:moveTo>
                  <a:lnTo>
                    <a:pt x="7290428" y="0"/>
                  </a:lnTo>
                  <a:lnTo>
                    <a:pt x="7290428" y="3568028"/>
                  </a:lnTo>
                  <a:lnTo>
                    <a:pt x="0" y="3568028"/>
                  </a:lnTo>
                  <a:close/>
                </a:path>
              </a:pathLst>
            </a:custGeom>
            <a:solidFill>
              <a:srgbClr val="244DB6"/>
            </a:solidFill>
          </p:spPr>
        </p:sp>
        <p:sp>
          <p:nvSpPr>
            <p:cNvPr id="13" name="Freeform 13"/>
            <p:cNvSpPr/>
            <p:nvPr/>
          </p:nvSpPr>
          <p:spPr>
            <a:xfrm>
              <a:off x="6350" y="6350"/>
              <a:ext cx="7290428" cy="3568028"/>
            </a:xfrm>
            <a:custGeom>
              <a:avLst/>
              <a:gdLst/>
              <a:ahLst/>
              <a:cxnLst/>
              <a:rect l="l" t="t" r="r" b="b"/>
              <a:pathLst>
                <a:path w="7290428" h="3568028">
                  <a:moveTo>
                    <a:pt x="0" y="0"/>
                  </a:moveTo>
                  <a:lnTo>
                    <a:pt x="7290428" y="0"/>
                  </a:lnTo>
                  <a:lnTo>
                    <a:pt x="7290428" y="3568028"/>
                  </a:lnTo>
                  <a:lnTo>
                    <a:pt x="0" y="3568028"/>
                  </a:lnTo>
                  <a:close/>
                </a:path>
              </a:pathLst>
            </a:custGeom>
            <a:solidFill>
              <a:srgbClr val="FFFCF4"/>
            </a:solidFill>
          </p:spPr>
        </p:sp>
        <p:sp>
          <p:nvSpPr>
            <p:cNvPr id="14" name="Freeform 14"/>
            <p:cNvSpPr/>
            <p:nvPr/>
          </p:nvSpPr>
          <p:spPr>
            <a:xfrm>
              <a:off x="0" y="0"/>
              <a:ext cx="7303128" cy="3580728"/>
            </a:xfrm>
            <a:custGeom>
              <a:avLst/>
              <a:gdLst/>
              <a:ahLst/>
              <a:cxnLst/>
              <a:rect l="l" t="t" r="r" b="b"/>
              <a:pathLst>
                <a:path w="7303128" h="3580728">
                  <a:moveTo>
                    <a:pt x="7303128" y="3580728"/>
                  </a:moveTo>
                  <a:lnTo>
                    <a:pt x="0" y="3580728"/>
                  </a:lnTo>
                  <a:lnTo>
                    <a:pt x="0" y="0"/>
                  </a:lnTo>
                  <a:lnTo>
                    <a:pt x="7303128" y="0"/>
                  </a:lnTo>
                  <a:lnTo>
                    <a:pt x="7303128" y="3580728"/>
                  </a:lnTo>
                  <a:close/>
                  <a:moveTo>
                    <a:pt x="12700" y="3568028"/>
                  </a:moveTo>
                  <a:lnTo>
                    <a:pt x="7290428" y="3568028"/>
                  </a:lnTo>
                  <a:lnTo>
                    <a:pt x="7290428" y="12700"/>
                  </a:lnTo>
                  <a:lnTo>
                    <a:pt x="12700" y="12700"/>
                  </a:lnTo>
                  <a:lnTo>
                    <a:pt x="12700" y="3568028"/>
                  </a:lnTo>
                  <a:close/>
                </a:path>
              </a:pathLst>
            </a:custGeom>
            <a:solidFill>
              <a:srgbClr val="244DB6"/>
            </a:solidFill>
          </p:spPr>
        </p:sp>
      </p:grpSp>
      <p:pic>
        <p:nvPicPr>
          <p:cNvPr id="15" name="Picture 1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73221" y="599189"/>
            <a:ext cx="195011" cy="195011"/>
          </a:xfrm>
          <a:prstGeom prst="rect">
            <a:avLst/>
          </a:prstGeom>
        </p:spPr>
      </p:pic>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73221" y="9492800"/>
            <a:ext cx="195011" cy="195011"/>
          </a:xfrm>
          <a:prstGeom prst="rect">
            <a:avLst/>
          </a:prstGeom>
        </p:spPr>
      </p:pic>
      <p:pic>
        <p:nvPicPr>
          <p:cNvPr id="17" name="Picture 1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645677" y="599189"/>
            <a:ext cx="195011" cy="195011"/>
          </a:xfrm>
          <a:prstGeom prst="rect">
            <a:avLst/>
          </a:prstGeom>
        </p:spPr>
      </p:pic>
      <p:pic>
        <p:nvPicPr>
          <p:cNvPr id="18" name="Picture 1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645677" y="9492800"/>
            <a:ext cx="195011" cy="195011"/>
          </a:xfrm>
          <a:prstGeom prst="rect">
            <a:avLst/>
          </a:prstGeom>
        </p:spPr>
      </p:pic>
      <p:pic>
        <p:nvPicPr>
          <p:cNvPr id="19" name="Picture 19"/>
          <p:cNvPicPr>
            <a:picLocks noChangeAspect="1"/>
          </p:cNvPicPr>
          <p:nvPr/>
        </p:nvPicPr>
        <p:blipFill>
          <a:blip r:embed="rId7"/>
          <a:srcRect/>
          <a:stretch>
            <a:fillRect/>
          </a:stretch>
        </p:blipFill>
        <p:spPr>
          <a:xfrm>
            <a:off x="4737596" y="2528439"/>
            <a:ext cx="9133074" cy="6002351"/>
          </a:xfrm>
          <a:prstGeom prst="rect">
            <a:avLst/>
          </a:prstGeom>
        </p:spPr>
      </p:pic>
      <p:sp>
        <p:nvSpPr>
          <p:cNvPr id="20" name="TextBox 20"/>
          <p:cNvSpPr txBox="1"/>
          <p:nvPr/>
        </p:nvSpPr>
        <p:spPr>
          <a:xfrm>
            <a:off x="4084821" y="1559298"/>
            <a:ext cx="10118358" cy="484435"/>
          </a:xfrm>
          <a:prstGeom prst="rect">
            <a:avLst/>
          </a:prstGeom>
        </p:spPr>
        <p:txBody>
          <a:bodyPr lIns="0" tIns="0" rIns="0" bIns="0" rtlCol="0" anchor="t">
            <a:spAutoFit/>
          </a:bodyPr>
          <a:lstStyle/>
          <a:p>
            <a:pPr algn="ctr">
              <a:lnSpc>
                <a:spcPts val="1850"/>
              </a:lnSpc>
            </a:pPr>
            <a:r>
              <a:rPr lang="en-US" sz="1745" spc="82">
                <a:solidFill>
                  <a:srgbClr val="244DB6"/>
                </a:solidFill>
                <a:latin typeface="Blink Twice Bold"/>
              </a:rPr>
              <a:t>IMPACT OF COVID-19 ON CORRELATION OF UNEMPLOYMENT RATE </a:t>
            </a:r>
          </a:p>
          <a:p>
            <a:pPr algn="ctr">
              <a:lnSpc>
                <a:spcPts val="1850"/>
              </a:lnSpc>
            </a:pPr>
            <a:r>
              <a:rPr lang="en-US" sz="1745" spc="82">
                <a:solidFill>
                  <a:srgbClr val="244DB6"/>
                </a:solidFill>
                <a:latin typeface="Blink Twice Bold"/>
              </a:rPr>
              <a:t>AND CRIME RATE IN LOS ANGELES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CF4"/>
        </a:solidFill>
        <a:effectLst/>
      </p:bgPr>
    </p:bg>
    <p:spTree>
      <p:nvGrpSpPr>
        <p:cNvPr id="1" name=""/>
        <p:cNvGrpSpPr/>
        <p:nvPr/>
      </p:nvGrpSpPr>
      <p:grpSpPr>
        <a:xfrm>
          <a:off x="0" y="0"/>
          <a:ext cx="0" cy="0"/>
          <a:chOff x="0" y="0"/>
          <a:chExt cx="0" cy="0"/>
        </a:xfrm>
      </p:grpSpPr>
      <p:grpSp>
        <p:nvGrpSpPr>
          <p:cNvPr id="2" name="Group 2"/>
          <p:cNvGrpSpPr/>
          <p:nvPr/>
        </p:nvGrpSpPr>
        <p:grpSpPr>
          <a:xfrm>
            <a:off x="-2307396" y="-585807"/>
            <a:ext cx="22902791" cy="11458614"/>
            <a:chOff x="0" y="0"/>
            <a:chExt cx="30537055" cy="15278151"/>
          </a:xfrm>
        </p:grpSpPr>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7645426" cy="7645426"/>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630752" y="0"/>
              <a:ext cx="7645426" cy="7645426"/>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7632726"/>
              <a:ext cx="7645426" cy="7645426"/>
            </a:xfrm>
            <a:prstGeom prst="rect">
              <a:avLst/>
            </a:prstGeom>
          </p:spPr>
        </p:pic>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630752" y="7632726"/>
              <a:ext cx="7645426" cy="7645426"/>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263478" y="0"/>
              <a:ext cx="7645426" cy="7645426"/>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891629" y="0"/>
              <a:ext cx="7645426" cy="7645426"/>
            </a:xfrm>
            <a:prstGeom prst="rect">
              <a:avLst/>
            </a:prstGeom>
          </p:spPr>
        </p:pic>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263478" y="7632726"/>
              <a:ext cx="7645426" cy="7645426"/>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891629" y="7632726"/>
              <a:ext cx="7645426" cy="7645426"/>
            </a:xfrm>
            <a:prstGeom prst="rect">
              <a:avLst/>
            </a:prstGeom>
          </p:spPr>
        </p:pic>
      </p:grpSp>
      <p:grpSp>
        <p:nvGrpSpPr>
          <p:cNvPr id="11" name="Group 11"/>
          <p:cNvGrpSpPr/>
          <p:nvPr/>
        </p:nvGrpSpPr>
        <p:grpSpPr>
          <a:xfrm>
            <a:off x="570726" y="936485"/>
            <a:ext cx="17074951" cy="8414030"/>
            <a:chOff x="0" y="0"/>
            <a:chExt cx="7338688" cy="3616288"/>
          </a:xfrm>
        </p:grpSpPr>
        <p:sp>
          <p:nvSpPr>
            <p:cNvPr id="12" name="Freeform 12"/>
            <p:cNvSpPr/>
            <p:nvPr/>
          </p:nvSpPr>
          <p:spPr>
            <a:xfrm>
              <a:off x="48260" y="48260"/>
              <a:ext cx="7290428" cy="3568028"/>
            </a:xfrm>
            <a:custGeom>
              <a:avLst/>
              <a:gdLst/>
              <a:ahLst/>
              <a:cxnLst/>
              <a:rect l="l" t="t" r="r" b="b"/>
              <a:pathLst>
                <a:path w="7290428" h="3568028">
                  <a:moveTo>
                    <a:pt x="0" y="0"/>
                  </a:moveTo>
                  <a:lnTo>
                    <a:pt x="7290428" y="0"/>
                  </a:lnTo>
                  <a:lnTo>
                    <a:pt x="7290428" y="3568028"/>
                  </a:lnTo>
                  <a:lnTo>
                    <a:pt x="0" y="3568028"/>
                  </a:lnTo>
                  <a:close/>
                </a:path>
              </a:pathLst>
            </a:custGeom>
            <a:solidFill>
              <a:srgbClr val="244DB6"/>
            </a:solidFill>
          </p:spPr>
        </p:sp>
        <p:sp>
          <p:nvSpPr>
            <p:cNvPr id="13" name="Freeform 13"/>
            <p:cNvSpPr/>
            <p:nvPr/>
          </p:nvSpPr>
          <p:spPr>
            <a:xfrm>
              <a:off x="6350" y="6350"/>
              <a:ext cx="7290428" cy="3568028"/>
            </a:xfrm>
            <a:custGeom>
              <a:avLst/>
              <a:gdLst/>
              <a:ahLst/>
              <a:cxnLst/>
              <a:rect l="l" t="t" r="r" b="b"/>
              <a:pathLst>
                <a:path w="7290428" h="3568028">
                  <a:moveTo>
                    <a:pt x="0" y="0"/>
                  </a:moveTo>
                  <a:lnTo>
                    <a:pt x="7290428" y="0"/>
                  </a:lnTo>
                  <a:lnTo>
                    <a:pt x="7290428" y="3568028"/>
                  </a:lnTo>
                  <a:lnTo>
                    <a:pt x="0" y="3568028"/>
                  </a:lnTo>
                  <a:close/>
                </a:path>
              </a:pathLst>
            </a:custGeom>
            <a:solidFill>
              <a:srgbClr val="FFFCF4"/>
            </a:solidFill>
          </p:spPr>
        </p:sp>
        <p:sp>
          <p:nvSpPr>
            <p:cNvPr id="14" name="Freeform 14"/>
            <p:cNvSpPr/>
            <p:nvPr/>
          </p:nvSpPr>
          <p:spPr>
            <a:xfrm>
              <a:off x="0" y="0"/>
              <a:ext cx="7303128" cy="3580728"/>
            </a:xfrm>
            <a:custGeom>
              <a:avLst/>
              <a:gdLst/>
              <a:ahLst/>
              <a:cxnLst/>
              <a:rect l="l" t="t" r="r" b="b"/>
              <a:pathLst>
                <a:path w="7303128" h="3580728">
                  <a:moveTo>
                    <a:pt x="7303128" y="3580728"/>
                  </a:moveTo>
                  <a:lnTo>
                    <a:pt x="0" y="3580728"/>
                  </a:lnTo>
                  <a:lnTo>
                    <a:pt x="0" y="0"/>
                  </a:lnTo>
                  <a:lnTo>
                    <a:pt x="7303128" y="0"/>
                  </a:lnTo>
                  <a:lnTo>
                    <a:pt x="7303128" y="3580728"/>
                  </a:lnTo>
                  <a:close/>
                  <a:moveTo>
                    <a:pt x="12700" y="3568028"/>
                  </a:moveTo>
                  <a:lnTo>
                    <a:pt x="7290428" y="3568028"/>
                  </a:lnTo>
                  <a:lnTo>
                    <a:pt x="7290428" y="12700"/>
                  </a:lnTo>
                  <a:lnTo>
                    <a:pt x="12700" y="12700"/>
                  </a:lnTo>
                  <a:lnTo>
                    <a:pt x="12700" y="3568028"/>
                  </a:lnTo>
                  <a:close/>
                </a:path>
              </a:pathLst>
            </a:custGeom>
            <a:solidFill>
              <a:srgbClr val="244DB6"/>
            </a:solidFill>
          </p:spPr>
        </p:sp>
      </p:grpSp>
      <p:pic>
        <p:nvPicPr>
          <p:cNvPr id="15" name="Picture 1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73221" y="599189"/>
            <a:ext cx="195011" cy="195011"/>
          </a:xfrm>
          <a:prstGeom prst="rect">
            <a:avLst/>
          </a:prstGeom>
        </p:spPr>
      </p:pic>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73221" y="9492800"/>
            <a:ext cx="195011" cy="195011"/>
          </a:xfrm>
          <a:prstGeom prst="rect">
            <a:avLst/>
          </a:prstGeom>
        </p:spPr>
      </p:pic>
      <p:pic>
        <p:nvPicPr>
          <p:cNvPr id="17" name="Picture 1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645677" y="599189"/>
            <a:ext cx="195011" cy="195011"/>
          </a:xfrm>
          <a:prstGeom prst="rect">
            <a:avLst/>
          </a:prstGeom>
        </p:spPr>
      </p:pic>
      <p:pic>
        <p:nvPicPr>
          <p:cNvPr id="18" name="Picture 1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645677" y="9492800"/>
            <a:ext cx="195011" cy="195011"/>
          </a:xfrm>
          <a:prstGeom prst="rect">
            <a:avLst/>
          </a:prstGeom>
        </p:spPr>
      </p:pic>
      <p:grpSp>
        <p:nvGrpSpPr>
          <p:cNvPr id="19" name="Group 19"/>
          <p:cNvGrpSpPr/>
          <p:nvPr/>
        </p:nvGrpSpPr>
        <p:grpSpPr>
          <a:xfrm>
            <a:off x="820882" y="2775725"/>
            <a:ext cx="8040036" cy="4101063"/>
            <a:chOff x="0" y="0"/>
            <a:chExt cx="10720048" cy="5468084"/>
          </a:xfrm>
        </p:grpSpPr>
        <p:pic>
          <p:nvPicPr>
            <p:cNvPr id="20" name="Picture 20"/>
            <p:cNvPicPr>
              <a:picLocks noChangeAspect="1"/>
            </p:cNvPicPr>
            <p:nvPr/>
          </p:nvPicPr>
          <p:blipFill>
            <a:blip r:embed="rId7"/>
            <a:srcRect t="551" b="551"/>
            <a:stretch>
              <a:fillRect/>
            </a:stretch>
          </p:blipFill>
          <p:spPr>
            <a:xfrm>
              <a:off x="0" y="0"/>
              <a:ext cx="10720048" cy="5468084"/>
            </a:xfrm>
            <a:prstGeom prst="rect">
              <a:avLst/>
            </a:prstGeom>
          </p:spPr>
        </p:pic>
      </p:grpSp>
      <p:pic>
        <p:nvPicPr>
          <p:cNvPr id="21" name="Picture 21"/>
          <p:cNvPicPr>
            <a:picLocks noChangeAspect="1"/>
          </p:cNvPicPr>
          <p:nvPr/>
        </p:nvPicPr>
        <p:blipFill>
          <a:blip r:embed="rId8"/>
          <a:srcRect/>
          <a:stretch>
            <a:fillRect/>
          </a:stretch>
        </p:blipFill>
        <p:spPr>
          <a:xfrm>
            <a:off x="9108201" y="2665159"/>
            <a:ext cx="8006938" cy="4280632"/>
          </a:xfrm>
          <a:prstGeom prst="rect">
            <a:avLst/>
          </a:prstGeom>
        </p:spPr>
      </p:pic>
      <p:sp>
        <p:nvSpPr>
          <p:cNvPr id="22" name="TextBox 22"/>
          <p:cNvSpPr txBox="1"/>
          <p:nvPr/>
        </p:nvSpPr>
        <p:spPr>
          <a:xfrm>
            <a:off x="4084821" y="1808680"/>
            <a:ext cx="10118358" cy="484435"/>
          </a:xfrm>
          <a:prstGeom prst="rect">
            <a:avLst/>
          </a:prstGeom>
        </p:spPr>
        <p:txBody>
          <a:bodyPr lIns="0" tIns="0" rIns="0" bIns="0" rtlCol="0" anchor="t">
            <a:spAutoFit/>
          </a:bodyPr>
          <a:lstStyle/>
          <a:p>
            <a:pPr algn="ctr">
              <a:lnSpc>
                <a:spcPts val="1850"/>
              </a:lnSpc>
            </a:pPr>
            <a:r>
              <a:rPr lang="en-US" sz="1745" spc="82">
                <a:solidFill>
                  <a:srgbClr val="244DB6"/>
                </a:solidFill>
                <a:latin typeface="Blink Twice Bold"/>
              </a:rPr>
              <a:t>IMPACT OF COVID-19 ON CORRELATION OF GENDER RATIO </a:t>
            </a:r>
          </a:p>
          <a:p>
            <a:pPr algn="ctr">
              <a:lnSpc>
                <a:spcPts val="1850"/>
              </a:lnSpc>
            </a:pPr>
            <a:r>
              <a:rPr lang="en-US" sz="1745" spc="82">
                <a:solidFill>
                  <a:srgbClr val="244DB6"/>
                </a:solidFill>
                <a:latin typeface="Blink Twice Bold"/>
              </a:rPr>
              <a:t>AND CRIME RATE IN LOS ANGELES</a:t>
            </a:r>
          </a:p>
        </p:txBody>
      </p:sp>
      <p:sp>
        <p:nvSpPr>
          <p:cNvPr id="23" name="TextBox 23"/>
          <p:cNvSpPr txBox="1"/>
          <p:nvPr/>
        </p:nvSpPr>
        <p:spPr>
          <a:xfrm>
            <a:off x="2209318" y="7031843"/>
            <a:ext cx="6647794" cy="257736"/>
          </a:xfrm>
          <a:prstGeom prst="rect">
            <a:avLst/>
          </a:prstGeom>
        </p:spPr>
        <p:txBody>
          <a:bodyPr lIns="0" tIns="0" rIns="0" bIns="0" rtlCol="0" anchor="t">
            <a:spAutoFit/>
          </a:bodyPr>
          <a:lstStyle/>
          <a:p>
            <a:pPr algn="ctr">
              <a:lnSpc>
                <a:spcPts val="1850"/>
              </a:lnSpc>
            </a:pPr>
            <a:r>
              <a:rPr lang="en-US" sz="1745" spc="82">
                <a:solidFill>
                  <a:srgbClr val="244DB6"/>
                </a:solidFill>
                <a:latin typeface="Blink Twice Bold"/>
              </a:rPr>
              <a:t>FROM 2011-2021</a:t>
            </a:r>
          </a:p>
        </p:txBody>
      </p:sp>
      <p:sp>
        <p:nvSpPr>
          <p:cNvPr id="24" name="TextBox 24"/>
          <p:cNvSpPr txBox="1"/>
          <p:nvPr/>
        </p:nvSpPr>
        <p:spPr>
          <a:xfrm>
            <a:off x="10467345" y="7031843"/>
            <a:ext cx="6647794" cy="257736"/>
          </a:xfrm>
          <a:prstGeom prst="rect">
            <a:avLst/>
          </a:prstGeom>
        </p:spPr>
        <p:txBody>
          <a:bodyPr lIns="0" tIns="0" rIns="0" bIns="0" rtlCol="0" anchor="t">
            <a:spAutoFit/>
          </a:bodyPr>
          <a:lstStyle/>
          <a:p>
            <a:pPr algn="ctr">
              <a:lnSpc>
                <a:spcPts val="1850"/>
              </a:lnSpc>
            </a:pPr>
            <a:r>
              <a:rPr lang="en-US" sz="1745" spc="82">
                <a:solidFill>
                  <a:srgbClr val="244DB6"/>
                </a:solidFill>
                <a:latin typeface="Blink Twice Bold"/>
              </a:rPr>
              <a:t>FROM 2011-2019</a:t>
            </a:r>
          </a:p>
        </p:txBody>
      </p:sp>
      <p:sp>
        <p:nvSpPr>
          <p:cNvPr id="25" name="AutoShape 25"/>
          <p:cNvSpPr/>
          <p:nvPr/>
        </p:nvSpPr>
        <p:spPr>
          <a:xfrm>
            <a:off x="2209318" y="6040216"/>
            <a:ext cx="1002342" cy="0"/>
          </a:xfrm>
          <a:prstGeom prst="line">
            <a:avLst/>
          </a:prstGeom>
          <a:ln w="38100" cap="flat">
            <a:solidFill>
              <a:srgbClr val="1A42B2"/>
            </a:solidFill>
            <a:prstDash val="solid"/>
            <a:headEnd type="none" w="sm" len="sm"/>
            <a:tailEnd type="none" w="sm" len="sm"/>
          </a:ln>
        </p:spPr>
      </p:sp>
      <p:sp>
        <p:nvSpPr>
          <p:cNvPr id="26" name="AutoShape 26"/>
          <p:cNvSpPr/>
          <p:nvPr/>
        </p:nvSpPr>
        <p:spPr>
          <a:xfrm>
            <a:off x="10213824" y="3555057"/>
            <a:ext cx="1002342" cy="0"/>
          </a:xfrm>
          <a:prstGeom prst="line">
            <a:avLst/>
          </a:prstGeom>
          <a:ln w="38100" cap="flat">
            <a:solidFill>
              <a:srgbClr val="1A42B2"/>
            </a:solidFill>
            <a:prstDash val="solid"/>
            <a:headEnd type="none" w="sm" len="sm"/>
            <a:tailEnd type="none" w="sm" len="sm"/>
          </a:ln>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CF4"/>
        </a:solidFill>
        <a:effectLst/>
      </p:bgPr>
    </p:bg>
    <p:spTree>
      <p:nvGrpSpPr>
        <p:cNvPr id="1" name=""/>
        <p:cNvGrpSpPr/>
        <p:nvPr/>
      </p:nvGrpSpPr>
      <p:grpSpPr>
        <a:xfrm>
          <a:off x="0" y="0"/>
          <a:ext cx="0" cy="0"/>
          <a:chOff x="0" y="0"/>
          <a:chExt cx="0" cy="0"/>
        </a:xfrm>
      </p:grpSpPr>
      <p:grpSp>
        <p:nvGrpSpPr>
          <p:cNvPr id="2" name="Group 2"/>
          <p:cNvGrpSpPr/>
          <p:nvPr/>
        </p:nvGrpSpPr>
        <p:grpSpPr>
          <a:xfrm>
            <a:off x="-3720406" y="936485"/>
            <a:ext cx="22902791" cy="11458614"/>
            <a:chOff x="0" y="0"/>
            <a:chExt cx="30537055" cy="15278151"/>
          </a:xfrm>
        </p:grpSpPr>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7645426" cy="7645426"/>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630752" y="0"/>
              <a:ext cx="7645426" cy="7645426"/>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7632726"/>
              <a:ext cx="7645426" cy="7645426"/>
            </a:xfrm>
            <a:prstGeom prst="rect">
              <a:avLst/>
            </a:prstGeom>
          </p:spPr>
        </p:pic>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630752" y="7632726"/>
              <a:ext cx="7645426" cy="7645426"/>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891629" y="0"/>
              <a:ext cx="7645426" cy="7645426"/>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263478" y="7632726"/>
              <a:ext cx="7645426" cy="7645426"/>
            </a:xfrm>
            <a:prstGeom prst="rect">
              <a:avLst/>
            </a:prstGeom>
          </p:spPr>
        </p:pic>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891629" y="7632726"/>
              <a:ext cx="7645426" cy="7645426"/>
            </a:xfrm>
            <a:prstGeom prst="rect">
              <a:avLst/>
            </a:prstGeom>
          </p:spPr>
        </p:pic>
      </p:grpSp>
      <p:grpSp>
        <p:nvGrpSpPr>
          <p:cNvPr id="10" name="Group 10"/>
          <p:cNvGrpSpPr/>
          <p:nvPr/>
        </p:nvGrpSpPr>
        <p:grpSpPr>
          <a:xfrm>
            <a:off x="846072" y="936485"/>
            <a:ext cx="16799605" cy="8414030"/>
            <a:chOff x="0" y="0"/>
            <a:chExt cx="7220346" cy="3616288"/>
          </a:xfrm>
        </p:grpSpPr>
        <p:sp>
          <p:nvSpPr>
            <p:cNvPr id="11" name="Freeform 11"/>
            <p:cNvSpPr/>
            <p:nvPr/>
          </p:nvSpPr>
          <p:spPr>
            <a:xfrm>
              <a:off x="48260" y="48260"/>
              <a:ext cx="7172086" cy="3568028"/>
            </a:xfrm>
            <a:custGeom>
              <a:avLst/>
              <a:gdLst/>
              <a:ahLst/>
              <a:cxnLst/>
              <a:rect l="l" t="t" r="r" b="b"/>
              <a:pathLst>
                <a:path w="7172086" h="3568028">
                  <a:moveTo>
                    <a:pt x="0" y="0"/>
                  </a:moveTo>
                  <a:lnTo>
                    <a:pt x="7172086" y="0"/>
                  </a:lnTo>
                  <a:lnTo>
                    <a:pt x="7172086" y="3568028"/>
                  </a:lnTo>
                  <a:lnTo>
                    <a:pt x="0" y="3568028"/>
                  </a:lnTo>
                  <a:close/>
                </a:path>
              </a:pathLst>
            </a:custGeom>
            <a:solidFill>
              <a:srgbClr val="244DB6"/>
            </a:solidFill>
          </p:spPr>
        </p:sp>
        <p:sp>
          <p:nvSpPr>
            <p:cNvPr id="12" name="Freeform 12"/>
            <p:cNvSpPr/>
            <p:nvPr/>
          </p:nvSpPr>
          <p:spPr>
            <a:xfrm>
              <a:off x="6350" y="6350"/>
              <a:ext cx="7172086" cy="3568028"/>
            </a:xfrm>
            <a:custGeom>
              <a:avLst/>
              <a:gdLst/>
              <a:ahLst/>
              <a:cxnLst/>
              <a:rect l="l" t="t" r="r" b="b"/>
              <a:pathLst>
                <a:path w="7172086" h="3568028">
                  <a:moveTo>
                    <a:pt x="0" y="0"/>
                  </a:moveTo>
                  <a:lnTo>
                    <a:pt x="7172086" y="0"/>
                  </a:lnTo>
                  <a:lnTo>
                    <a:pt x="7172086" y="3568028"/>
                  </a:lnTo>
                  <a:lnTo>
                    <a:pt x="0" y="3568028"/>
                  </a:lnTo>
                  <a:close/>
                </a:path>
              </a:pathLst>
            </a:custGeom>
            <a:solidFill>
              <a:srgbClr val="FFFCF4"/>
            </a:solidFill>
          </p:spPr>
        </p:sp>
        <p:sp>
          <p:nvSpPr>
            <p:cNvPr id="13" name="Freeform 13"/>
            <p:cNvSpPr/>
            <p:nvPr/>
          </p:nvSpPr>
          <p:spPr>
            <a:xfrm>
              <a:off x="0" y="0"/>
              <a:ext cx="7184786" cy="3580728"/>
            </a:xfrm>
            <a:custGeom>
              <a:avLst/>
              <a:gdLst/>
              <a:ahLst/>
              <a:cxnLst/>
              <a:rect l="l" t="t" r="r" b="b"/>
              <a:pathLst>
                <a:path w="7184786" h="3580728">
                  <a:moveTo>
                    <a:pt x="7184786" y="3580728"/>
                  </a:moveTo>
                  <a:lnTo>
                    <a:pt x="0" y="3580728"/>
                  </a:lnTo>
                  <a:lnTo>
                    <a:pt x="0" y="0"/>
                  </a:lnTo>
                  <a:lnTo>
                    <a:pt x="7184786" y="0"/>
                  </a:lnTo>
                  <a:lnTo>
                    <a:pt x="7184786" y="3580728"/>
                  </a:lnTo>
                  <a:close/>
                  <a:moveTo>
                    <a:pt x="12700" y="3568028"/>
                  </a:moveTo>
                  <a:lnTo>
                    <a:pt x="7172086" y="3568028"/>
                  </a:lnTo>
                  <a:lnTo>
                    <a:pt x="7172086" y="12700"/>
                  </a:lnTo>
                  <a:lnTo>
                    <a:pt x="12700" y="12700"/>
                  </a:lnTo>
                  <a:lnTo>
                    <a:pt x="12700" y="3568028"/>
                  </a:lnTo>
                  <a:close/>
                </a:path>
              </a:pathLst>
            </a:custGeom>
            <a:solidFill>
              <a:srgbClr val="244DB6"/>
            </a:solidFill>
          </p:spPr>
        </p:sp>
      </p:grpSp>
      <p:pic>
        <p:nvPicPr>
          <p:cNvPr id="14" name="Picture 1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73221" y="599189"/>
            <a:ext cx="195011" cy="195011"/>
          </a:xfrm>
          <a:prstGeom prst="rect">
            <a:avLst/>
          </a:prstGeom>
        </p:spPr>
      </p:pic>
      <p:pic>
        <p:nvPicPr>
          <p:cNvPr id="15" name="Picture 1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73221" y="9492800"/>
            <a:ext cx="195011" cy="195011"/>
          </a:xfrm>
          <a:prstGeom prst="rect">
            <a:avLst/>
          </a:prstGeom>
        </p:spPr>
      </p:pic>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645677" y="599189"/>
            <a:ext cx="195011" cy="195011"/>
          </a:xfrm>
          <a:prstGeom prst="rect">
            <a:avLst/>
          </a:prstGeom>
        </p:spPr>
      </p:pic>
      <p:pic>
        <p:nvPicPr>
          <p:cNvPr id="17" name="Picture 1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645677" y="9492800"/>
            <a:ext cx="195011" cy="195011"/>
          </a:xfrm>
          <a:prstGeom prst="rect">
            <a:avLst/>
          </a:prstGeom>
        </p:spPr>
      </p:pic>
      <p:grpSp>
        <p:nvGrpSpPr>
          <p:cNvPr id="18" name="Group 18"/>
          <p:cNvGrpSpPr/>
          <p:nvPr/>
        </p:nvGrpSpPr>
        <p:grpSpPr>
          <a:xfrm>
            <a:off x="846072" y="936485"/>
            <a:ext cx="9087606" cy="8321815"/>
            <a:chOff x="0" y="0"/>
            <a:chExt cx="12116808" cy="11095753"/>
          </a:xfrm>
        </p:grpSpPr>
        <p:pic>
          <p:nvPicPr>
            <p:cNvPr id="19" name="Picture 19"/>
            <p:cNvPicPr>
              <a:picLocks noChangeAspect="1"/>
            </p:cNvPicPr>
            <p:nvPr/>
          </p:nvPicPr>
          <p:blipFill>
            <a:blip r:embed="rId7"/>
            <a:srcRect l="3097" r="3097"/>
            <a:stretch>
              <a:fillRect/>
            </a:stretch>
          </p:blipFill>
          <p:spPr>
            <a:xfrm>
              <a:off x="0" y="0"/>
              <a:ext cx="12116808" cy="11095753"/>
            </a:xfrm>
            <a:prstGeom prst="rect">
              <a:avLst/>
            </a:prstGeom>
          </p:spPr>
        </p:pic>
      </p:grpSp>
      <p:pic>
        <p:nvPicPr>
          <p:cNvPr id="20" name="Picture 20"/>
          <p:cNvPicPr>
            <a:picLocks noChangeAspect="1"/>
          </p:cNvPicPr>
          <p:nvPr/>
        </p:nvPicPr>
        <p:blipFill>
          <a:blip r:embed="rId8"/>
          <a:srcRect r="3018"/>
          <a:stretch>
            <a:fillRect/>
          </a:stretch>
        </p:blipFill>
        <p:spPr>
          <a:xfrm>
            <a:off x="10291231" y="1057232"/>
            <a:ext cx="6486404" cy="5110046"/>
          </a:xfrm>
          <a:prstGeom prst="rect">
            <a:avLst/>
          </a:prstGeom>
        </p:spPr>
      </p:pic>
      <p:sp>
        <p:nvSpPr>
          <p:cNvPr id="21" name="AutoShape 21"/>
          <p:cNvSpPr/>
          <p:nvPr/>
        </p:nvSpPr>
        <p:spPr>
          <a:xfrm rot="-1799999">
            <a:off x="7537033" y="3472458"/>
            <a:ext cx="2753236" cy="0"/>
          </a:xfrm>
          <a:prstGeom prst="line">
            <a:avLst/>
          </a:prstGeom>
          <a:ln w="38100" cap="flat">
            <a:solidFill>
              <a:srgbClr val="1A42B2"/>
            </a:solidFill>
            <a:prstDash val="solid"/>
            <a:headEnd type="none" w="sm" len="sm"/>
            <a:tailEnd type="triangle" w="lg" len="med"/>
          </a:ln>
        </p:spPr>
      </p:sp>
      <p:sp>
        <p:nvSpPr>
          <p:cNvPr id="22" name="AutoShape 22"/>
          <p:cNvSpPr/>
          <p:nvPr/>
        </p:nvSpPr>
        <p:spPr>
          <a:xfrm>
            <a:off x="13202297" y="5528067"/>
            <a:ext cx="1173575" cy="0"/>
          </a:xfrm>
          <a:prstGeom prst="line">
            <a:avLst/>
          </a:prstGeom>
          <a:ln w="38100" cap="flat">
            <a:solidFill>
              <a:srgbClr val="1A42B2"/>
            </a:solidFill>
            <a:prstDash val="solid"/>
            <a:headEnd type="none" w="sm" len="sm"/>
            <a:tailEnd type="none" w="sm" len="sm"/>
          </a:ln>
        </p:spPr>
      </p:sp>
      <p:pic>
        <p:nvPicPr>
          <p:cNvPr id="23" name="Picture 23"/>
          <p:cNvPicPr>
            <a:picLocks noChangeAspect="1"/>
          </p:cNvPicPr>
          <p:nvPr/>
        </p:nvPicPr>
        <p:blipFill>
          <a:blip r:embed="rId9"/>
          <a:srcRect/>
          <a:stretch>
            <a:fillRect/>
          </a:stretch>
        </p:blipFill>
        <p:spPr>
          <a:xfrm>
            <a:off x="11440190" y="6167279"/>
            <a:ext cx="4188485" cy="3091021"/>
          </a:xfrm>
          <a:prstGeom prst="rect">
            <a:avLst/>
          </a:prstGeom>
        </p:spPr>
      </p:pic>
      <p:sp>
        <p:nvSpPr>
          <p:cNvPr id="24" name="TextBox 24"/>
          <p:cNvSpPr txBox="1"/>
          <p:nvPr/>
        </p:nvSpPr>
        <p:spPr>
          <a:xfrm>
            <a:off x="846072" y="523847"/>
            <a:ext cx="12081696" cy="345694"/>
          </a:xfrm>
          <a:prstGeom prst="rect">
            <a:avLst/>
          </a:prstGeom>
        </p:spPr>
        <p:txBody>
          <a:bodyPr lIns="0" tIns="0" rIns="0" bIns="0" rtlCol="0" anchor="t">
            <a:spAutoFit/>
          </a:bodyPr>
          <a:lstStyle/>
          <a:p>
            <a:pPr>
              <a:lnSpc>
                <a:spcPts val="2438"/>
              </a:lnSpc>
            </a:pPr>
            <a:r>
              <a:rPr lang="en-US" sz="2300" spc="108">
                <a:solidFill>
                  <a:srgbClr val="244DB6"/>
                </a:solidFill>
                <a:latin typeface="Blink Twice"/>
              </a:rPr>
              <a:t>CHANGEPOINT ANALYSIS: BOSTON</a:t>
            </a:r>
          </a:p>
        </p:txBody>
      </p:sp>
      <p:sp>
        <p:nvSpPr>
          <p:cNvPr id="25" name="AutoShape 25"/>
          <p:cNvSpPr/>
          <p:nvPr/>
        </p:nvSpPr>
        <p:spPr>
          <a:xfrm>
            <a:off x="13534432" y="3491508"/>
            <a:ext cx="1173575" cy="0"/>
          </a:xfrm>
          <a:prstGeom prst="line">
            <a:avLst/>
          </a:prstGeom>
          <a:ln w="38100" cap="flat">
            <a:solidFill>
              <a:srgbClr val="1A42B2"/>
            </a:solidFill>
            <a:prstDash val="solid"/>
            <a:headEnd type="none" w="sm" len="sm"/>
            <a:tailEnd type="none" w="sm" len="sm"/>
          </a:ln>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CF4"/>
        </a:solidFill>
        <a:effectLst/>
      </p:bgPr>
    </p:bg>
    <p:spTree>
      <p:nvGrpSpPr>
        <p:cNvPr id="1" name=""/>
        <p:cNvGrpSpPr/>
        <p:nvPr/>
      </p:nvGrpSpPr>
      <p:grpSpPr>
        <a:xfrm>
          <a:off x="0" y="0"/>
          <a:ext cx="0" cy="0"/>
          <a:chOff x="0" y="0"/>
          <a:chExt cx="0" cy="0"/>
        </a:xfrm>
      </p:grpSpPr>
      <p:grpSp>
        <p:nvGrpSpPr>
          <p:cNvPr id="2" name="Group 2"/>
          <p:cNvGrpSpPr/>
          <p:nvPr/>
        </p:nvGrpSpPr>
        <p:grpSpPr>
          <a:xfrm>
            <a:off x="-2307396" y="-585807"/>
            <a:ext cx="22902791" cy="11458614"/>
            <a:chOff x="0" y="0"/>
            <a:chExt cx="30537055" cy="15278151"/>
          </a:xfrm>
        </p:grpSpPr>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7645426" cy="7645426"/>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630752" y="0"/>
              <a:ext cx="7645426" cy="7645426"/>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7632726"/>
              <a:ext cx="7645426" cy="7645426"/>
            </a:xfrm>
            <a:prstGeom prst="rect">
              <a:avLst/>
            </a:prstGeom>
          </p:spPr>
        </p:pic>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630752" y="7632726"/>
              <a:ext cx="7645426" cy="7645426"/>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263478" y="0"/>
              <a:ext cx="7645426" cy="7645426"/>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891629" y="0"/>
              <a:ext cx="7645426" cy="7645426"/>
            </a:xfrm>
            <a:prstGeom prst="rect">
              <a:avLst/>
            </a:prstGeom>
          </p:spPr>
        </p:pic>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263478" y="7632726"/>
              <a:ext cx="7645426" cy="7645426"/>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891629" y="7632726"/>
              <a:ext cx="7645426" cy="7645426"/>
            </a:xfrm>
            <a:prstGeom prst="rect">
              <a:avLst/>
            </a:prstGeom>
          </p:spPr>
        </p:pic>
      </p:grpSp>
      <p:pic>
        <p:nvPicPr>
          <p:cNvPr id="11" name="Picture 11"/>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73221" y="599189"/>
            <a:ext cx="195011" cy="195011"/>
          </a:xfrm>
          <a:prstGeom prst="rect">
            <a:avLst/>
          </a:prstGeom>
        </p:spPr>
      </p:pic>
      <p:pic>
        <p:nvPicPr>
          <p:cNvPr id="12" name="Picture 1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73221" y="9492800"/>
            <a:ext cx="195011" cy="195011"/>
          </a:xfrm>
          <a:prstGeom prst="rect">
            <a:avLst/>
          </a:prstGeom>
        </p:spPr>
      </p:pic>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645677" y="599189"/>
            <a:ext cx="195011" cy="195011"/>
          </a:xfrm>
          <a:prstGeom prst="rect">
            <a:avLst/>
          </a:prstGeom>
        </p:spPr>
      </p:pic>
      <p:grpSp>
        <p:nvGrpSpPr>
          <p:cNvPr id="14" name="Group 14"/>
          <p:cNvGrpSpPr/>
          <p:nvPr/>
        </p:nvGrpSpPr>
        <p:grpSpPr>
          <a:xfrm>
            <a:off x="668231" y="936485"/>
            <a:ext cx="16795582" cy="8414030"/>
            <a:chOff x="0" y="0"/>
            <a:chExt cx="7218617" cy="3616288"/>
          </a:xfrm>
        </p:grpSpPr>
        <p:sp>
          <p:nvSpPr>
            <p:cNvPr id="15" name="Freeform 15"/>
            <p:cNvSpPr/>
            <p:nvPr/>
          </p:nvSpPr>
          <p:spPr>
            <a:xfrm>
              <a:off x="48260" y="48260"/>
              <a:ext cx="7170357" cy="3568028"/>
            </a:xfrm>
            <a:custGeom>
              <a:avLst/>
              <a:gdLst/>
              <a:ahLst/>
              <a:cxnLst/>
              <a:rect l="l" t="t" r="r" b="b"/>
              <a:pathLst>
                <a:path w="7170357" h="3568028">
                  <a:moveTo>
                    <a:pt x="0" y="0"/>
                  </a:moveTo>
                  <a:lnTo>
                    <a:pt x="7170357" y="0"/>
                  </a:lnTo>
                  <a:lnTo>
                    <a:pt x="7170357" y="3568028"/>
                  </a:lnTo>
                  <a:lnTo>
                    <a:pt x="0" y="3568028"/>
                  </a:lnTo>
                  <a:close/>
                </a:path>
              </a:pathLst>
            </a:custGeom>
            <a:solidFill>
              <a:srgbClr val="244DB6"/>
            </a:solidFill>
          </p:spPr>
        </p:sp>
        <p:sp>
          <p:nvSpPr>
            <p:cNvPr id="16" name="Freeform 16"/>
            <p:cNvSpPr/>
            <p:nvPr/>
          </p:nvSpPr>
          <p:spPr>
            <a:xfrm>
              <a:off x="6350" y="6350"/>
              <a:ext cx="7170357" cy="3568028"/>
            </a:xfrm>
            <a:custGeom>
              <a:avLst/>
              <a:gdLst/>
              <a:ahLst/>
              <a:cxnLst/>
              <a:rect l="l" t="t" r="r" b="b"/>
              <a:pathLst>
                <a:path w="7170357" h="3568028">
                  <a:moveTo>
                    <a:pt x="0" y="0"/>
                  </a:moveTo>
                  <a:lnTo>
                    <a:pt x="7170357" y="0"/>
                  </a:lnTo>
                  <a:lnTo>
                    <a:pt x="7170357" y="3568028"/>
                  </a:lnTo>
                  <a:lnTo>
                    <a:pt x="0" y="3568028"/>
                  </a:lnTo>
                  <a:close/>
                </a:path>
              </a:pathLst>
            </a:custGeom>
            <a:solidFill>
              <a:srgbClr val="FFFCF4"/>
            </a:solidFill>
          </p:spPr>
        </p:sp>
        <p:sp>
          <p:nvSpPr>
            <p:cNvPr id="17" name="Freeform 17"/>
            <p:cNvSpPr/>
            <p:nvPr/>
          </p:nvSpPr>
          <p:spPr>
            <a:xfrm>
              <a:off x="0" y="0"/>
              <a:ext cx="7183057" cy="3580728"/>
            </a:xfrm>
            <a:custGeom>
              <a:avLst/>
              <a:gdLst/>
              <a:ahLst/>
              <a:cxnLst/>
              <a:rect l="l" t="t" r="r" b="b"/>
              <a:pathLst>
                <a:path w="7183057" h="3580728">
                  <a:moveTo>
                    <a:pt x="7183057" y="3580728"/>
                  </a:moveTo>
                  <a:lnTo>
                    <a:pt x="0" y="3580728"/>
                  </a:lnTo>
                  <a:lnTo>
                    <a:pt x="0" y="0"/>
                  </a:lnTo>
                  <a:lnTo>
                    <a:pt x="7183057" y="0"/>
                  </a:lnTo>
                  <a:lnTo>
                    <a:pt x="7183057" y="3580728"/>
                  </a:lnTo>
                  <a:close/>
                  <a:moveTo>
                    <a:pt x="12700" y="3568028"/>
                  </a:moveTo>
                  <a:lnTo>
                    <a:pt x="7170357" y="3568028"/>
                  </a:lnTo>
                  <a:lnTo>
                    <a:pt x="7170357" y="12700"/>
                  </a:lnTo>
                  <a:lnTo>
                    <a:pt x="12700" y="12700"/>
                  </a:lnTo>
                  <a:lnTo>
                    <a:pt x="12700" y="3568028"/>
                  </a:lnTo>
                  <a:close/>
                </a:path>
              </a:pathLst>
            </a:custGeom>
            <a:solidFill>
              <a:srgbClr val="244DB6"/>
            </a:solidFill>
          </p:spPr>
        </p:sp>
      </p:grpSp>
      <p:sp>
        <p:nvSpPr>
          <p:cNvPr id="18" name="AutoShape 18"/>
          <p:cNvSpPr/>
          <p:nvPr/>
        </p:nvSpPr>
        <p:spPr>
          <a:xfrm>
            <a:off x="1028700" y="1649332"/>
            <a:ext cx="16041034" cy="0"/>
          </a:xfrm>
          <a:prstGeom prst="line">
            <a:avLst/>
          </a:prstGeom>
          <a:ln w="19050" cap="flat">
            <a:solidFill>
              <a:srgbClr val="244DB6"/>
            </a:solidFill>
            <a:prstDash val="solid"/>
            <a:headEnd type="none" w="sm" len="sm"/>
            <a:tailEnd type="none" w="sm" len="sm"/>
          </a:ln>
        </p:spPr>
      </p:sp>
      <p:pic>
        <p:nvPicPr>
          <p:cNvPr id="19" name="Picture 19"/>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645677" y="9492800"/>
            <a:ext cx="195011" cy="195011"/>
          </a:xfrm>
          <a:prstGeom prst="rect">
            <a:avLst/>
          </a:prstGeom>
        </p:spPr>
      </p:pic>
      <p:pic>
        <p:nvPicPr>
          <p:cNvPr id="20" name="Picture 20"/>
          <p:cNvPicPr>
            <a:picLocks noChangeAspect="1"/>
          </p:cNvPicPr>
          <p:nvPr/>
        </p:nvPicPr>
        <p:blipFill>
          <a:blip r:embed="rId7"/>
          <a:srcRect/>
          <a:stretch>
            <a:fillRect/>
          </a:stretch>
        </p:blipFill>
        <p:spPr>
          <a:xfrm>
            <a:off x="4444369" y="1760597"/>
            <a:ext cx="8825486" cy="7589918"/>
          </a:xfrm>
          <a:prstGeom prst="rect">
            <a:avLst/>
          </a:prstGeom>
        </p:spPr>
      </p:pic>
      <p:sp>
        <p:nvSpPr>
          <p:cNvPr id="21" name="TextBox 21"/>
          <p:cNvSpPr txBox="1"/>
          <p:nvPr/>
        </p:nvSpPr>
        <p:spPr>
          <a:xfrm>
            <a:off x="473221" y="1192737"/>
            <a:ext cx="15794262" cy="475645"/>
          </a:xfrm>
          <a:prstGeom prst="rect">
            <a:avLst/>
          </a:prstGeom>
        </p:spPr>
        <p:txBody>
          <a:bodyPr lIns="0" tIns="0" rIns="0" bIns="0" rtlCol="0" anchor="t">
            <a:spAutoFit/>
          </a:bodyPr>
          <a:lstStyle/>
          <a:p>
            <a:pPr algn="ctr">
              <a:lnSpc>
                <a:spcPts val="3371"/>
              </a:lnSpc>
            </a:pPr>
            <a:r>
              <a:rPr lang="en-US" sz="3180" spc="149">
                <a:solidFill>
                  <a:srgbClr val="244DB6"/>
                </a:solidFill>
                <a:latin typeface="Blink Twice"/>
              </a:rPr>
              <a:t>PROPOSED MODEL PERFORMANCE: MEAN SQUARED ERROR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CF4"/>
        </a:solidFill>
        <a:effectLst/>
      </p:bgPr>
    </p:bg>
    <p:spTree>
      <p:nvGrpSpPr>
        <p:cNvPr id="1" name=""/>
        <p:cNvGrpSpPr/>
        <p:nvPr/>
      </p:nvGrpSpPr>
      <p:grpSpPr>
        <a:xfrm>
          <a:off x="0" y="0"/>
          <a:ext cx="0" cy="0"/>
          <a:chOff x="0" y="0"/>
          <a:chExt cx="0" cy="0"/>
        </a:xfrm>
      </p:grpSpPr>
      <p:grpSp>
        <p:nvGrpSpPr>
          <p:cNvPr id="2" name="Group 2"/>
          <p:cNvGrpSpPr/>
          <p:nvPr/>
        </p:nvGrpSpPr>
        <p:grpSpPr>
          <a:xfrm>
            <a:off x="-2307396" y="-585807"/>
            <a:ext cx="22902791" cy="11458614"/>
            <a:chOff x="0" y="0"/>
            <a:chExt cx="30537055" cy="15278151"/>
          </a:xfrm>
        </p:grpSpPr>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7645426" cy="7645426"/>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630752" y="0"/>
              <a:ext cx="7645426" cy="7645426"/>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7632726"/>
              <a:ext cx="7645426" cy="7645426"/>
            </a:xfrm>
            <a:prstGeom prst="rect">
              <a:avLst/>
            </a:prstGeom>
          </p:spPr>
        </p:pic>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630752" y="7632726"/>
              <a:ext cx="7645426" cy="7645426"/>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263478" y="0"/>
              <a:ext cx="7645426" cy="7645426"/>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891629" y="0"/>
              <a:ext cx="7645426" cy="7645426"/>
            </a:xfrm>
            <a:prstGeom prst="rect">
              <a:avLst/>
            </a:prstGeom>
          </p:spPr>
        </p:pic>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263478" y="7632726"/>
              <a:ext cx="7645426" cy="7645426"/>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891629" y="7632726"/>
              <a:ext cx="7645426" cy="7645426"/>
            </a:xfrm>
            <a:prstGeom prst="rect">
              <a:avLst/>
            </a:prstGeom>
          </p:spPr>
        </p:pic>
      </p:grpSp>
      <p:grpSp>
        <p:nvGrpSpPr>
          <p:cNvPr id="11" name="Group 11"/>
          <p:cNvGrpSpPr/>
          <p:nvPr/>
        </p:nvGrpSpPr>
        <p:grpSpPr>
          <a:xfrm>
            <a:off x="1276868" y="2416190"/>
            <a:ext cx="7703195" cy="6051515"/>
            <a:chOff x="0" y="0"/>
            <a:chExt cx="3310776" cy="2600896"/>
          </a:xfrm>
        </p:grpSpPr>
        <p:sp>
          <p:nvSpPr>
            <p:cNvPr id="12" name="Freeform 12"/>
            <p:cNvSpPr/>
            <p:nvPr/>
          </p:nvSpPr>
          <p:spPr>
            <a:xfrm>
              <a:off x="48260" y="48260"/>
              <a:ext cx="3262516" cy="2552636"/>
            </a:xfrm>
            <a:custGeom>
              <a:avLst/>
              <a:gdLst/>
              <a:ahLst/>
              <a:cxnLst/>
              <a:rect l="l" t="t" r="r" b="b"/>
              <a:pathLst>
                <a:path w="3262516" h="2552636">
                  <a:moveTo>
                    <a:pt x="0" y="0"/>
                  </a:moveTo>
                  <a:lnTo>
                    <a:pt x="3262516" y="0"/>
                  </a:lnTo>
                  <a:lnTo>
                    <a:pt x="3262516" y="2552636"/>
                  </a:lnTo>
                  <a:lnTo>
                    <a:pt x="0" y="2552636"/>
                  </a:lnTo>
                  <a:close/>
                </a:path>
              </a:pathLst>
            </a:custGeom>
            <a:solidFill>
              <a:srgbClr val="244DB6"/>
            </a:solidFill>
          </p:spPr>
        </p:sp>
        <p:sp>
          <p:nvSpPr>
            <p:cNvPr id="13" name="Freeform 13"/>
            <p:cNvSpPr/>
            <p:nvPr/>
          </p:nvSpPr>
          <p:spPr>
            <a:xfrm>
              <a:off x="6350" y="6350"/>
              <a:ext cx="3262516" cy="2552636"/>
            </a:xfrm>
            <a:custGeom>
              <a:avLst/>
              <a:gdLst/>
              <a:ahLst/>
              <a:cxnLst/>
              <a:rect l="l" t="t" r="r" b="b"/>
              <a:pathLst>
                <a:path w="3262516" h="2552636">
                  <a:moveTo>
                    <a:pt x="0" y="0"/>
                  </a:moveTo>
                  <a:lnTo>
                    <a:pt x="3262516" y="0"/>
                  </a:lnTo>
                  <a:lnTo>
                    <a:pt x="3262516" y="2552636"/>
                  </a:lnTo>
                  <a:lnTo>
                    <a:pt x="0" y="2552636"/>
                  </a:lnTo>
                  <a:close/>
                </a:path>
              </a:pathLst>
            </a:custGeom>
            <a:solidFill>
              <a:srgbClr val="FFFCF4"/>
            </a:solidFill>
          </p:spPr>
        </p:sp>
        <p:sp>
          <p:nvSpPr>
            <p:cNvPr id="14" name="Freeform 14"/>
            <p:cNvSpPr/>
            <p:nvPr/>
          </p:nvSpPr>
          <p:spPr>
            <a:xfrm>
              <a:off x="0" y="0"/>
              <a:ext cx="3275216" cy="2565336"/>
            </a:xfrm>
            <a:custGeom>
              <a:avLst/>
              <a:gdLst/>
              <a:ahLst/>
              <a:cxnLst/>
              <a:rect l="l" t="t" r="r" b="b"/>
              <a:pathLst>
                <a:path w="3275216" h="2565336">
                  <a:moveTo>
                    <a:pt x="3275216" y="2565336"/>
                  </a:moveTo>
                  <a:lnTo>
                    <a:pt x="0" y="2565336"/>
                  </a:lnTo>
                  <a:lnTo>
                    <a:pt x="0" y="0"/>
                  </a:lnTo>
                  <a:lnTo>
                    <a:pt x="3275216" y="0"/>
                  </a:lnTo>
                  <a:lnTo>
                    <a:pt x="3275216" y="2565336"/>
                  </a:lnTo>
                  <a:close/>
                  <a:moveTo>
                    <a:pt x="12700" y="2552636"/>
                  </a:moveTo>
                  <a:lnTo>
                    <a:pt x="3262516" y="2552636"/>
                  </a:lnTo>
                  <a:lnTo>
                    <a:pt x="3262516" y="12700"/>
                  </a:lnTo>
                  <a:lnTo>
                    <a:pt x="12700" y="12700"/>
                  </a:lnTo>
                  <a:lnTo>
                    <a:pt x="12700" y="2552636"/>
                  </a:lnTo>
                  <a:close/>
                </a:path>
              </a:pathLst>
            </a:custGeom>
            <a:solidFill>
              <a:srgbClr val="244DB6"/>
            </a:solidFill>
          </p:spPr>
        </p:sp>
      </p:grpSp>
      <p:pic>
        <p:nvPicPr>
          <p:cNvPr id="15" name="Picture 1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73221" y="599189"/>
            <a:ext cx="195011" cy="195011"/>
          </a:xfrm>
          <a:prstGeom prst="rect">
            <a:avLst/>
          </a:prstGeom>
        </p:spPr>
      </p:pic>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73221" y="9492800"/>
            <a:ext cx="195011" cy="195011"/>
          </a:xfrm>
          <a:prstGeom prst="rect">
            <a:avLst/>
          </a:prstGeom>
        </p:spPr>
      </p:pic>
      <p:grpSp>
        <p:nvGrpSpPr>
          <p:cNvPr id="17" name="Group 17"/>
          <p:cNvGrpSpPr/>
          <p:nvPr/>
        </p:nvGrpSpPr>
        <p:grpSpPr>
          <a:xfrm>
            <a:off x="17645677" y="599189"/>
            <a:ext cx="195011" cy="9088622"/>
            <a:chOff x="0" y="0"/>
            <a:chExt cx="260014" cy="12118162"/>
          </a:xfrm>
        </p:grpSpPr>
        <p:pic>
          <p:nvPicPr>
            <p:cNvPr id="18" name="Picture 1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60014" cy="260014"/>
            </a:xfrm>
            <a:prstGeom prst="rect">
              <a:avLst/>
            </a:prstGeom>
          </p:spPr>
        </p:pic>
        <p:pic>
          <p:nvPicPr>
            <p:cNvPr id="19" name="Picture 19"/>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11858148"/>
              <a:ext cx="260014" cy="260014"/>
            </a:xfrm>
            <a:prstGeom prst="rect">
              <a:avLst/>
            </a:prstGeom>
          </p:spPr>
        </p:pic>
      </p:grpSp>
      <p:pic>
        <p:nvPicPr>
          <p:cNvPr id="20" name="Picture 2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912818" y="2583385"/>
            <a:ext cx="7813802" cy="5611731"/>
          </a:xfrm>
          <a:prstGeom prst="rect">
            <a:avLst/>
          </a:prstGeom>
        </p:spPr>
      </p:pic>
      <p:grpSp>
        <p:nvGrpSpPr>
          <p:cNvPr id="21" name="Group 21"/>
          <p:cNvGrpSpPr/>
          <p:nvPr/>
        </p:nvGrpSpPr>
        <p:grpSpPr>
          <a:xfrm>
            <a:off x="2296500" y="1914184"/>
            <a:ext cx="5597269" cy="1004011"/>
            <a:chOff x="0" y="0"/>
            <a:chExt cx="2877130" cy="516086"/>
          </a:xfrm>
        </p:grpSpPr>
        <p:sp>
          <p:nvSpPr>
            <p:cNvPr id="22" name="Freeform 22"/>
            <p:cNvSpPr/>
            <p:nvPr/>
          </p:nvSpPr>
          <p:spPr>
            <a:xfrm>
              <a:off x="48260" y="48260"/>
              <a:ext cx="2828870" cy="467826"/>
            </a:xfrm>
            <a:custGeom>
              <a:avLst/>
              <a:gdLst/>
              <a:ahLst/>
              <a:cxnLst/>
              <a:rect l="l" t="t" r="r" b="b"/>
              <a:pathLst>
                <a:path w="2828870" h="467826">
                  <a:moveTo>
                    <a:pt x="0" y="0"/>
                  </a:moveTo>
                  <a:lnTo>
                    <a:pt x="2828870" y="0"/>
                  </a:lnTo>
                  <a:lnTo>
                    <a:pt x="2828870" y="467826"/>
                  </a:lnTo>
                  <a:lnTo>
                    <a:pt x="0" y="467826"/>
                  </a:lnTo>
                  <a:close/>
                </a:path>
              </a:pathLst>
            </a:custGeom>
            <a:solidFill>
              <a:srgbClr val="244DB6"/>
            </a:solidFill>
          </p:spPr>
        </p:sp>
        <p:sp>
          <p:nvSpPr>
            <p:cNvPr id="23" name="Freeform 23"/>
            <p:cNvSpPr/>
            <p:nvPr/>
          </p:nvSpPr>
          <p:spPr>
            <a:xfrm>
              <a:off x="6350" y="6350"/>
              <a:ext cx="2828870" cy="467826"/>
            </a:xfrm>
            <a:custGeom>
              <a:avLst/>
              <a:gdLst/>
              <a:ahLst/>
              <a:cxnLst/>
              <a:rect l="l" t="t" r="r" b="b"/>
              <a:pathLst>
                <a:path w="2828870" h="467826">
                  <a:moveTo>
                    <a:pt x="0" y="0"/>
                  </a:moveTo>
                  <a:lnTo>
                    <a:pt x="2828870" y="0"/>
                  </a:lnTo>
                  <a:lnTo>
                    <a:pt x="2828870" y="467826"/>
                  </a:lnTo>
                  <a:lnTo>
                    <a:pt x="0" y="467826"/>
                  </a:lnTo>
                  <a:close/>
                </a:path>
              </a:pathLst>
            </a:custGeom>
            <a:solidFill>
              <a:srgbClr val="FFFCF4"/>
            </a:solidFill>
          </p:spPr>
        </p:sp>
        <p:sp>
          <p:nvSpPr>
            <p:cNvPr id="24" name="Freeform 24"/>
            <p:cNvSpPr/>
            <p:nvPr/>
          </p:nvSpPr>
          <p:spPr>
            <a:xfrm>
              <a:off x="0" y="0"/>
              <a:ext cx="2841570" cy="480526"/>
            </a:xfrm>
            <a:custGeom>
              <a:avLst/>
              <a:gdLst/>
              <a:ahLst/>
              <a:cxnLst/>
              <a:rect l="l" t="t" r="r" b="b"/>
              <a:pathLst>
                <a:path w="2841570" h="480526">
                  <a:moveTo>
                    <a:pt x="2841570" y="480526"/>
                  </a:moveTo>
                  <a:lnTo>
                    <a:pt x="0" y="480526"/>
                  </a:lnTo>
                  <a:lnTo>
                    <a:pt x="0" y="0"/>
                  </a:lnTo>
                  <a:lnTo>
                    <a:pt x="2841570" y="0"/>
                  </a:lnTo>
                  <a:lnTo>
                    <a:pt x="2841570" y="480526"/>
                  </a:lnTo>
                  <a:close/>
                  <a:moveTo>
                    <a:pt x="12700" y="467826"/>
                  </a:moveTo>
                  <a:lnTo>
                    <a:pt x="2828870" y="467826"/>
                  </a:lnTo>
                  <a:lnTo>
                    <a:pt x="2828870" y="12700"/>
                  </a:lnTo>
                  <a:lnTo>
                    <a:pt x="12700" y="12700"/>
                  </a:lnTo>
                  <a:lnTo>
                    <a:pt x="12700" y="467826"/>
                  </a:lnTo>
                  <a:close/>
                </a:path>
              </a:pathLst>
            </a:custGeom>
            <a:solidFill>
              <a:srgbClr val="244DB6"/>
            </a:solidFill>
          </p:spPr>
        </p:sp>
      </p:grpSp>
      <p:sp>
        <p:nvSpPr>
          <p:cNvPr id="25" name="TextBox 25"/>
          <p:cNvSpPr txBox="1"/>
          <p:nvPr/>
        </p:nvSpPr>
        <p:spPr>
          <a:xfrm>
            <a:off x="2263170" y="3366557"/>
            <a:ext cx="680272" cy="4194175"/>
          </a:xfrm>
          <a:prstGeom prst="rect">
            <a:avLst/>
          </a:prstGeom>
        </p:spPr>
        <p:txBody>
          <a:bodyPr lIns="0" tIns="0" rIns="0" bIns="0" rtlCol="0" anchor="t">
            <a:spAutoFit/>
          </a:bodyPr>
          <a:lstStyle/>
          <a:p>
            <a:pPr>
              <a:lnSpc>
                <a:spcPts val="5674"/>
              </a:lnSpc>
            </a:pPr>
            <a:r>
              <a:rPr lang="en-US" sz="2499" spc="224">
                <a:solidFill>
                  <a:srgbClr val="5576CB"/>
                </a:solidFill>
                <a:latin typeface="Roboto Mono Light Bold"/>
              </a:rPr>
              <a:t>01</a:t>
            </a:r>
          </a:p>
          <a:p>
            <a:pPr>
              <a:lnSpc>
                <a:spcPts val="5674"/>
              </a:lnSpc>
            </a:pPr>
            <a:r>
              <a:rPr lang="en-US" sz="2499" spc="224">
                <a:solidFill>
                  <a:srgbClr val="5576CB"/>
                </a:solidFill>
                <a:latin typeface="Roboto Mono Light Bold"/>
              </a:rPr>
              <a:t>02</a:t>
            </a:r>
          </a:p>
          <a:p>
            <a:pPr>
              <a:lnSpc>
                <a:spcPts val="5674"/>
              </a:lnSpc>
            </a:pPr>
            <a:r>
              <a:rPr lang="en-US" sz="2499" spc="224">
                <a:solidFill>
                  <a:srgbClr val="5576CB"/>
                </a:solidFill>
                <a:latin typeface="Roboto Mono Light Bold"/>
              </a:rPr>
              <a:t>03</a:t>
            </a:r>
          </a:p>
          <a:p>
            <a:pPr>
              <a:lnSpc>
                <a:spcPts val="5674"/>
              </a:lnSpc>
            </a:pPr>
            <a:r>
              <a:rPr lang="en-US" sz="2499" spc="224">
                <a:solidFill>
                  <a:srgbClr val="5576CB"/>
                </a:solidFill>
                <a:latin typeface="Roboto Mono Light Bold"/>
              </a:rPr>
              <a:t>04</a:t>
            </a:r>
          </a:p>
          <a:p>
            <a:pPr>
              <a:lnSpc>
                <a:spcPts val="5674"/>
              </a:lnSpc>
            </a:pPr>
            <a:r>
              <a:rPr lang="en-US" sz="2499" spc="224">
                <a:solidFill>
                  <a:srgbClr val="5576CB"/>
                </a:solidFill>
                <a:latin typeface="Roboto Mono Light Bold"/>
              </a:rPr>
              <a:t>05</a:t>
            </a:r>
          </a:p>
          <a:p>
            <a:pPr>
              <a:lnSpc>
                <a:spcPts val="5674"/>
              </a:lnSpc>
            </a:pPr>
            <a:r>
              <a:rPr lang="en-US" sz="2499" spc="224">
                <a:solidFill>
                  <a:srgbClr val="5576CB"/>
                </a:solidFill>
                <a:latin typeface="Roboto Mono Light Bold"/>
              </a:rPr>
              <a:t>06</a:t>
            </a:r>
          </a:p>
        </p:txBody>
      </p:sp>
      <p:sp>
        <p:nvSpPr>
          <p:cNvPr id="26" name="TextBox 26"/>
          <p:cNvSpPr txBox="1"/>
          <p:nvPr/>
        </p:nvSpPr>
        <p:spPr>
          <a:xfrm>
            <a:off x="3185322" y="3366557"/>
            <a:ext cx="4808439" cy="4194175"/>
          </a:xfrm>
          <a:prstGeom prst="rect">
            <a:avLst/>
          </a:prstGeom>
        </p:spPr>
        <p:txBody>
          <a:bodyPr lIns="0" tIns="0" rIns="0" bIns="0" rtlCol="0" anchor="t">
            <a:spAutoFit/>
          </a:bodyPr>
          <a:lstStyle/>
          <a:p>
            <a:pPr>
              <a:lnSpc>
                <a:spcPts val="5674"/>
              </a:lnSpc>
            </a:pPr>
            <a:r>
              <a:rPr lang="en-US" sz="2499" spc="224">
                <a:solidFill>
                  <a:srgbClr val="5576CB"/>
                </a:solidFill>
                <a:latin typeface="Roboto Mono Light Bold"/>
              </a:rPr>
              <a:t>PROBLEM STATEMENT</a:t>
            </a:r>
          </a:p>
          <a:p>
            <a:pPr>
              <a:lnSpc>
                <a:spcPts val="5674"/>
              </a:lnSpc>
            </a:pPr>
            <a:r>
              <a:rPr lang="en-US" sz="2499" spc="224">
                <a:solidFill>
                  <a:srgbClr val="5576CB"/>
                </a:solidFill>
                <a:latin typeface="Roboto Mono Light Bold"/>
              </a:rPr>
              <a:t>DATA COLLECTION &amp; EDA</a:t>
            </a:r>
          </a:p>
          <a:p>
            <a:pPr>
              <a:lnSpc>
                <a:spcPts val="5674"/>
              </a:lnSpc>
            </a:pPr>
            <a:r>
              <a:rPr lang="en-US" sz="2499" spc="224">
                <a:solidFill>
                  <a:srgbClr val="5576CB"/>
                </a:solidFill>
                <a:latin typeface="Roboto Mono Light Bold"/>
              </a:rPr>
              <a:t>MODELING TECHNIQUES</a:t>
            </a:r>
          </a:p>
          <a:p>
            <a:pPr>
              <a:lnSpc>
                <a:spcPts val="5674"/>
              </a:lnSpc>
            </a:pPr>
            <a:r>
              <a:rPr lang="en-US" sz="2499" spc="224">
                <a:solidFill>
                  <a:srgbClr val="5576CB"/>
                </a:solidFill>
                <a:latin typeface="Roboto Mono Light Bold"/>
              </a:rPr>
              <a:t>INFERENCES</a:t>
            </a:r>
          </a:p>
          <a:p>
            <a:pPr>
              <a:lnSpc>
                <a:spcPts val="5674"/>
              </a:lnSpc>
            </a:pPr>
            <a:r>
              <a:rPr lang="en-US" sz="2499" spc="224">
                <a:solidFill>
                  <a:srgbClr val="5576CB"/>
                </a:solidFill>
                <a:latin typeface="Roboto Mono Light Bold"/>
              </a:rPr>
              <a:t>FUTURE SCOPE</a:t>
            </a:r>
          </a:p>
          <a:p>
            <a:pPr>
              <a:lnSpc>
                <a:spcPts val="5674"/>
              </a:lnSpc>
            </a:pPr>
            <a:r>
              <a:rPr lang="en-US" sz="2499" spc="224">
                <a:solidFill>
                  <a:srgbClr val="5576CB"/>
                </a:solidFill>
                <a:latin typeface="Roboto Mono Light Bold"/>
              </a:rPr>
              <a:t>QUESTIONS</a:t>
            </a:r>
          </a:p>
        </p:txBody>
      </p:sp>
      <p:sp>
        <p:nvSpPr>
          <p:cNvPr id="27" name="TextBox 27"/>
          <p:cNvSpPr txBox="1"/>
          <p:nvPr/>
        </p:nvSpPr>
        <p:spPr>
          <a:xfrm>
            <a:off x="2296751" y="2248994"/>
            <a:ext cx="5596767" cy="334391"/>
          </a:xfrm>
          <a:prstGeom prst="rect">
            <a:avLst/>
          </a:prstGeom>
        </p:spPr>
        <p:txBody>
          <a:bodyPr lIns="0" tIns="0" rIns="0" bIns="0" rtlCol="0" anchor="t">
            <a:spAutoFit/>
          </a:bodyPr>
          <a:lstStyle/>
          <a:p>
            <a:pPr algn="ctr">
              <a:lnSpc>
                <a:spcPts val="2331"/>
              </a:lnSpc>
            </a:pPr>
            <a:r>
              <a:rPr lang="en-US" sz="2199" spc="103">
                <a:solidFill>
                  <a:srgbClr val="244DB6"/>
                </a:solidFill>
                <a:latin typeface="Blink Twice"/>
              </a:rPr>
              <a:t>TABLE OF CONTENT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CF4"/>
        </a:solidFill>
        <a:effectLst/>
      </p:bgPr>
    </p:bg>
    <p:spTree>
      <p:nvGrpSpPr>
        <p:cNvPr id="1" name=""/>
        <p:cNvGrpSpPr/>
        <p:nvPr/>
      </p:nvGrpSpPr>
      <p:grpSpPr>
        <a:xfrm>
          <a:off x="0" y="0"/>
          <a:ext cx="0" cy="0"/>
          <a:chOff x="0" y="0"/>
          <a:chExt cx="0" cy="0"/>
        </a:xfrm>
      </p:grpSpPr>
      <p:grpSp>
        <p:nvGrpSpPr>
          <p:cNvPr id="2" name="Group 2"/>
          <p:cNvGrpSpPr/>
          <p:nvPr/>
        </p:nvGrpSpPr>
        <p:grpSpPr>
          <a:xfrm>
            <a:off x="-2307396" y="-848567"/>
            <a:ext cx="22902791" cy="11458614"/>
            <a:chOff x="0" y="0"/>
            <a:chExt cx="30537055" cy="15278151"/>
          </a:xfrm>
        </p:grpSpPr>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7645426" cy="7645426"/>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630752" y="0"/>
              <a:ext cx="7645426" cy="7645426"/>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7632726"/>
              <a:ext cx="7645426" cy="7645426"/>
            </a:xfrm>
            <a:prstGeom prst="rect">
              <a:avLst/>
            </a:prstGeom>
          </p:spPr>
        </p:pic>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630752" y="7632726"/>
              <a:ext cx="7645426" cy="7645426"/>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263478" y="0"/>
              <a:ext cx="7645426" cy="7645426"/>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891629" y="0"/>
              <a:ext cx="7645426" cy="7645426"/>
            </a:xfrm>
            <a:prstGeom prst="rect">
              <a:avLst/>
            </a:prstGeom>
          </p:spPr>
        </p:pic>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263478" y="7632726"/>
              <a:ext cx="7645426" cy="7645426"/>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891629" y="7632726"/>
              <a:ext cx="7645426" cy="7645426"/>
            </a:xfrm>
            <a:prstGeom prst="rect">
              <a:avLst/>
            </a:prstGeom>
          </p:spPr>
        </p:pic>
      </p:grpSp>
      <p:pic>
        <p:nvPicPr>
          <p:cNvPr id="11" name="Picture 11"/>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73221" y="336429"/>
            <a:ext cx="195011" cy="195011"/>
          </a:xfrm>
          <a:prstGeom prst="rect">
            <a:avLst/>
          </a:prstGeom>
        </p:spPr>
      </p:pic>
      <p:pic>
        <p:nvPicPr>
          <p:cNvPr id="12" name="Picture 1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73221" y="9230040"/>
            <a:ext cx="195011" cy="195011"/>
          </a:xfrm>
          <a:prstGeom prst="rect">
            <a:avLst/>
          </a:prstGeom>
        </p:spPr>
      </p:pic>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645677" y="336429"/>
            <a:ext cx="195011" cy="195011"/>
          </a:xfrm>
          <a:prstGeom prst="rect">
            <a:avLst/>
          </a:prstGeom>
        </p:spPr>
      </p:pic>
      <p:grpSp>
        <p:nvGrpSpPr>
          <p:cNvPr id="14" name="Group 14"/>
          <p:cNvGrpSpPr/>
          <p:nvPr/>
        </p:nvGrpSpPr>
        <p:grpSpPr>
          <a:xfrm>
            <a:off x="2923774" y="2845543"/>
            <a:ext cx="12440452" cy="3661728"/>
            <a:chOff x="0" y="0"/>
            <a:chExt cx="4630606" cy="1362975"/>
          </a:xfrm>
        </p:grpSpPr>
        <p:sp>
          <p:nvSpPr>
            <p:cNvPr id="15" name="Freeform 15"/>
            <p:cNvSpPr/>
            <p:nvPr/>
          </p:nvSpPr>
          <p:spPr>
            <a:xfrm>
              <a:off x="48260" y="48260"/>
              <a:ext cx="4582346" cy="1314715"/>
            </a:xfrm>
            <a:custGeom>
              <a:avLst/>
              <a:gdLst/>
              <a:ahLst/>
              <a:cxnLst/>
              <a:rect l="l" t="t" r="r" b="b"/>
              <a:pathLst>
                <a:path w="4582346" h="1314715">
                  <a:moveTo>
                    <a:pt x="0" y="0"/>
                  </a:moveTo>
                  <a:lnTo>
                    <a:pt x="4582346" y="0"/>
                  </a:lnTo>
                  <a:lnTo>
                    <a:pt x="4582346" y="1314715"/>
                  </a:lnTo>
                  <a:lnTo>
                    <a:pt x="0" y="1314715"/>
                  </a:lnTo>
                  <a:close/>
                </a:path>
              </a:pathLst>
            </a:custGeom>
            <a:solidFill>
              <a:srgbClr val="244DB6"/>
            </a:solidFill>
          </p:spPr>
        </p:sp>
        <p:sp>
          <p:nvSpPr>
            <p:cNvPr id="16" name="Freeform 16"/>
            <p:cNvSpPr/>
            <p:nvPr/>
          </p:nvSpPr>
          <p:spPr>
            <a:xfrm>
              <a:off x="6350" y="6350"/>
              <a:ext cx="4582346" cy="1314715"/>
            </a:xfrm>
            <a:custGeom>
              <a:avLst/>
              <a:gdLst/>
              <a:ahLst/>
              <a:cxnLst/>
              <a:rect l="l" t="t" r="r" b="b"/>
              <a:pathLst>
                <a:path w="4582346" h="1314715">
                  <a:moveTo>
                    <a:pt x="0" y="0"/>
                  </a:moveTo>
                  <a:lnTo>
                    <a:pt x="4582346" y="0"/>
                  </a:lnTo>
                  <a:lnTo>
                    <a:pt x="4582346" y="1314715"/>
                  </a:lnTo>
                  <a:lnTo>
                    <a:pt x="0" y="1314715"/>
                  </a:lnTo>
                  <a:close/>
                </a:path>
              </a:pathLst>
            </a:custGeom>
            <a:solidFill>
              <a:srgbClr val="FFFCF4"/>
            </a:solidFill>
          </p:spPr>
        </p:sp>
        <p:sp>
          <p:nvSpPr>
            <p:cNvPr id="17" name="Freeform 17"/>
            <p:cNvSpPr/>
            <p:nvPr/>
          </p:nvSpPr>
          <p:spPr>
            <a:xfrm>
              <a:off x="0" y="0"/>
              <a:ext cx="4595046" cy="1327415"/>
            </a:xfrm>
            <a:custGeom>
              <a:avLst/>
              <a:gdLst/>
              <a:ahLst/>
              <a:cxnLst/>
              <a:rect l="l" t="t" r="r" b="b"/>
              <a:pathLst>
                <a:path w="4595046" h="1327415">
                  <a:moveTo>
                    <a:pt x="4595046" y="1327415"/>
                  </a:moveTo>
                  <a:lnTo>
                    <a:pt x="0" y="1327415"/>
                  </a:lnTo>
                  <a:lnTo>
                    <a:pt x="0" y="0"/>
                  </a:lnTo>
                  <a:lnTo>
                    <a:pt x="4595046" y="0"/>
                  </a:lnTo>
                  <a:lnTo>
                    <a:pt x="4595046" y="1327415"/>
                  </a:lnTo>
                  <a:close/>
                  <a:moveTo>
                    <a:pt x="12700" y="1314715"/>
                  </a:moveTo>
                  <a:lnTo>
                    <a:pt x="4582346" y="1314715"/>
                  </a:lnTo>
                  <a:lnTo>
                    <a:pt x="4582346" y="12700"/>
                  </a:lnTo>
                  <a:lnTo>
                    <a:pt x="12700" y="12700"/>
                  </a:lnTo>
                  <a:lnTo>
                    <a:pt x="12700" y="1314715"/>
                  </a:lnTo>
                  <a:close/>
                </a:path>
              </a:pathLst>
            </a:custGeom>
            <a:solidFill>
              <a:srgbClr val="244DB6"/>
            </a:solidFill>
          </p:spPr>
        </p:sp>
      </p:grpSp>
      <p:sp>
        <p:nvSpPr>
          <p:cNvPr id="18" name="TextBox 18"/>
          <p:cNvSpPr txBox="1"/>
          <p:nvPr/>
        </p:nvSpPr>
        <p:spPr>
          <a:xfrm>
            <a:off x="3443838" y="3647789"/>
            <a:ext cx="11400323" cy="1702478"/>
          </a:xfrm>
          <a:prstGeom prst="rect">
            <a:avLst/>
          </a:prstGeom>
        </p:spPr>
        <p:txBody>
          <a:bodyPr lIns="0" tIns="0" rIns="0" bIns="0" rtlCol="0" anchor="t">
            <a:spAutoFit/>
          </a:bodyPr>
          <a:lstStyle/>
          <a:p>
            <a:pPr algn="ctr">
              <a:lnSpc>
                <a:spcPts val="2690"/>
              </a:lnSpc>
            </a:pPr>
            <a:r>
              <a:rPr lang="en-US" sz="2538" spc="119">
                <a:solidFill>
                  <a:srgbClr val="244DB6"/>
                </a:solidFill>
                <a:latin typeface="Blink Twice Bold"/>
              </a:rPr>
              <a:t>BASED ON THE ABOVE INFERENCES, WE CONCLUDED THAT ADDITIONAL VARIABLES LIKE TWITTER SENTIMENTS, POLITICAL AFFILIATIONS,  MENTAL HEALTH, AND PUBLIC SAFETY WORKFORCE DO ADD VALUE WHEN ESTIMATING CRIME. </a:t>
            </a:r>
          </a:p>
        </p:txBody>
      </p:sp>
      <p:pic>
        <p:nvPicPr>
          <p:cNvPr id="19" name="Picture 19"/>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645677" y="9230040"/>
            <a:ext cx="195011" cy="195011"/>
          </a:xfrm>
          <a:prstGeom prst="rect">
            <a:avLst/>
          </a:prstGeom>
        </p:spPr>
      </p:pic>
      <p:grpSp>
        <p:nvGrpSpPr>
          <p:cNvPr id="20" name="Group 20"/>
          <p:cNvGrpSpPr/>
          <p:nvPr/>
        </p:nvGrpSpPr>
        <p:grpSpPr>
          <a:xfrm>
            <a:off x="7036727" y="1390215"/>
            <a:ext cx="3901344" cy="1004011"/>
            <a:chOff x="0" y="0"/>
            <a:chExt cx="2005384" cy="516086"/>
          </a:xfrm>
        </p:grpSpPr>
        <p:sp>
          <p:nvSpPr>
            <p:cNvPr id="21" name="Freeform 21"/>
            <p:cNvSpPr/>
            <p:nvPr/>
          </p:nvSpPr>
          <p:spPr>
            <a:xfrm>
              <a:off x="48260" y="48260"/>
              <a:ext cx="1957124" cy="467826"/>
            </a:xfrm>
            <a:custGeom>
              <a:avLst/>
              <a:gdLst/>
              <a:ahLst/>
              <a:cxnLst/>
              <a:rect l="l" t="t" r="r" b="b"/>
              <a:pathLst>
                <a:path w="1957124" h="467826">
                  <a:moveTo>
                    <a:pt x="0" y="0"/>
                  </a:moveTo>
                  <a:lnTo>
                    <a:pt x="1957124" y="0"/>
                  </a:lnTo>
                  <a:lnTo>
                    <a:pt x="1957124" y="467826"/>
                  </a:lnTo>
                  <a:lnTo>
                    <a:pt x="0" y="467826"/>
                  </a:lnTo>
                  <a:close/>
                </a:path>
              </a:pathLst>
            </a:custGeom>
            <a:solidFill>
              <a:srgbClr val="244DB6"/>
            </a:solidFill>
          </p:spPr>
        </p:sp>
        <p:sp>
          <p:nvSpPr>
            <p:cNvPr id="22" name="Freeform 22"/>
            <p:cNvSpPr/>
            <p:nvPr/>
          </p:nvSpPr>
          <p:spPr>
            <a:xfrm>
              <a:off x="6350" y="6350"/>
              <a:ext cx="1957124" cy="467826"/>
            </a:xfrm>
            <a:custGeom>
              <a:avLst/>
              <a:gdLst/>
              <a:ahLst/>
              <a:cxnLst/>
              <a:rect l="l" t="t" r="r" b="b"/>
              <a:pathLst>
                <a:path w="1957124" h="467826">
                  <a:moveTo>
                    <a:pt x="0" y="0"/>
                  </a:moveTo>
                  <a:lnTo>
                    <a:pt x="1957124" y="0"/>
                  </a:lnTo>
                  <a:lnTo>
                    <a:pt x="1957124" y="467826"/>
                  </a:lnTo>
                  <a:lnTo>
                    <a:pt x="0" y="467826"/>
                  </a:lnTo>
                  <a:close/>
                </a:path>
              </a:pathLst>
            </a:custGeom>
            <a:solidFill>
              <a:srgbClr val="FFFCF4"/>
            </a:solidFill>
          </p:spPr>
        </p:sp>
        <p:sp>
          <p:nvSpPr>
            <p:cNvPr id="23" name="Freeform 23"/>
            <p:cNvSpPr/>
            <p:nvPr/>
          </p:nvSpPr>
          <p:spPr>
            <a:xfrm>
              <a:off x="0" y="0"/>
              <a:ext cx="1969824" cy="480526"/>
            </a:xfrm>
            <a:custGeom>
              <a:avLst/>
              <a:gdLst/>
              <a:ahLst/>
              <a:cxnLst/>
              <a:rect l="l" t="t" r="r" b="b"/>
              <a:pathLst>
                <a:path w="1969824" h="480526">
                  <a:moveTo>
                    <a:pt x="1969824" y="480526"/>
                  </a:moveTo>
                  <a:lnTo>
                    <a:pt x="0" y="480526"/>
                  </a:lnTo>
                  <a:lnTo>
                    <a:pt x="0" y="0"/>
                  </a:lnTo>
                  <a:lnTo>
                    <a:pt x="1969824" y="0"/>
                  </a:lnTo>
                  <a:lnTo>
                    <a:pt x="1969824" y="480526"/>
                  </a:lnTo>
                  <a:close/>
                  <a:moveTo>
                    <a:pt x="12700" y="467826"/>
                  </a:moveTo>
                  <a:lnTo>
                    <a:pt x="1957124" y="467826"/>
                  </a:lnTo>
                  <a:lnTo>
                    <a:pt x="1957124" y="12700"/>
                  </a:lnTo>
                  <a:lnTo>
                    <a:pt x="12700" y="12700"/>
                  </a:lnTo>
                  <a:lnTo>
                    <a:pt x="12700" y="467826"/>
                  </a:lnTo>
                  <a:close/>
                </a:path>
              </a:pathLst>
            </a:custGeom>
            <a:solidFill>
              <a:srgbClr val="244DB6"/>
            </a:solidFill>
          </p:spPr>
        </p:sp>
      </p:grpSp>
      <p:sp>
        <p:nvSpPr>
          <p:cNvPr id="24" name="TextBox 24"/>
          <p:cNvSpPr txBox="1"/>
          <p:nvPr/>
        </p:nvSpPr>
        <p:spPr>
          <a:xfrm>
            <a:off x="7036727" y="1725025"/>
            <a:ext cx="3645292" cy="389128"/>
          </a:xfrm>
          <a:prstGeom prst="rect">
            <a:avLst/>
          </a:prstGeom>
        </p:spPr>
        <p:txBody>
          <a:bodyPr lIns="0" tIns="0" rIns="0" bIns="0" rtlCol="0" anchor="t">
            <a:spAutoFit/>
          </a:bodyPr>
          <a:lstStyle/>
          <a:p>
            <a:pPr algn="ctr">
              <a:lnSpc>
                <a:spcPts val="2755"/>
              </a:lnSpc>
            </a:pPr>
            <a:r>
              <a:rPr lang="en-US" sz="2599" spc="122">
                <a:solidFill>
                  <a:srgbClr val="244DB6"/>
                </a:solidFill>
                <a:latin typeface="Blink Twice"/>
              </a:rPr>
              <a:t>CONCLUSION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CF4"/>
        </a:solidFill>
        <a:effectLst/>
      </p:bgPr>
    </p:bg>
    <p:spTree>
      <p:nvGrpSpPr>
        <p:cNvPr id="1" name=""/>
        <p:cNvGrpSpPr/>
        <p:nvPr/>
      </p:nvGrpSpPr>
      <p:grpSpPr>
        <a:xfrm>
          <a:off x="0" y="0"/>
          <a:ext cx="0" cy="0"/>
          <a:chOff x="0" y="0"/>
          <a:chExt cx="0" cy="0"/>
        </a:xfrm>
      </p:grpSpPr>
      <p:grpSp>
        <p:nvGrpSpPr>
          <p:cNvPr id="2" name="Group 2"/>
          <p:cNvGrpSpPr/>
          <p:nvPr/>
        </p:nvGrpSpPr>
        <p:grpSpPr>
          <a:xfrm>
            <a:off x="-2307396" y="-585807"/>
            <a:ext cx="22902791" cy="11458614"/>
            <a:chOff x="0" y="0"/>
            <a:chExt cx="30537055" cy="15278151"/>
          </a:xfrm>
        </p:grpSpPr>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7645426" cy="7645426"/>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630752" y="0"/>
              <a:ext cx="7645426" cy="7645426"/>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7632726"/>
              <a:ext cx="7645426" cy="7645426"/>
            </a:xfrm>
            <a:prstGeom prst="rect">
              <a:avLst/>
            </a:prstGeom>
          </p:spPr>
        </p:pic>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630752" y="7632726"/>
              <a:ext cx="7645426" cy="7645426"/>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263478" y="0"/>
              <a:ext cx="7645426" cy="7645426"/>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891629" y="0"/>
              <a:ext cx="7645426" cy="7645426"/>
            </a:xfrm>
            <a:prstGeom prst="rect">
              <a:avLst/>
            </a:prstGeom>
          </p:spPr>
        </p:pic>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263478" y="7632726"/>
              <a:ext cx="7645426" cy="7645426"/>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891629" y="7632726"/>
              <a:ext cx="7645426" cy="7645426"/>
            </a:xfrm>
            <a:prstGeom prst="rect">
              <a:avLst/>
            </a:prstGeom>
          </p:spPr>
        </p:pic>
      </p:grpSp>
      <p:pic>
        <p:nvPicPr>
          <p:cNvPr id="11" name="Picture 11"/>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73221" y="599189"/>
            <a:ext cx="195011" cy="195011"/>
          </a:xfrm>
          <a:prstGeom prst="rect">
            <a:avLst/>
          </a:prstGeom>
        </p:spPr>
      </p:pic>
      <p:pic>
        <p:nvPicPr>
          <p:cNvPr id="12" name="Picture 1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73221" y="9492800"/>
            <a:ext cx="195011" cy="195011"/>
          </a:xfrm>
          <a:prstGeom prst="rect">
            <a:avLst/>
          </a:prstGeom>
        </p:spPr>
      </p:pic>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645677" y="599189"/>
            <a:ext cx="195011" cy="195011"/>
          </a:xfrm>
          <a:prstGeom prst="rect">
            <a:avLst/>
          </a:prstGeom>
        </p:spPr>
      </p:pic>
      <p:grpSp>
        <p:nvGrpSpPr>
          <p:cNvPr id="14" name="Group 14"/>
          <p:cNvGrpSpPr/>
          <p:nvPr/>
        </p:nvGrpSpPr>
        <p:grpSpPr>
          <a:xfrm>
            <a:off x="1276868" y="2006350"/>
            <a:ext cx="13175662" cy="7344164"/>
            <a:chOff x="0" y="0"/>
            <a:chExt cx="5662802" cy="3156468"/>
          </a:xfrm>
        </p:grpSpPr>
        <p:sp>
          <p:nvSpPr>
            <p:cNvPr id="15" name="Freeform 15"/>
            <p:cNvSpPr/>
            <p:nvPr/>
          </p:nvSpPr>
          <p:spPr>
            <a:xfrm>
              <a:off x="48260" y="48260"/>
              <a:ext cx="5614542" cy="3108208"/>
            </a:xfrm>
            <a:custGeom>
              <a:avLst/>
              <a:gdLst/>
              <a:ahLst/>
              <a:cxnLst/>
              <a:rect l="l" t="t" r="r" b="b"/>
              <a:pathLst>
                <a:path w="5614542" h="3108208">
                  <a:moveTo>
                    <a:pt x="0" y="0"/>
                  </a:moveTo>
                  <a:lnTo>
                    <a:pt x="5614542" y="0"/>
                  </a:lnTo>
                  <a:lnTo>
                    <a:pt x="5614542" y="3108208"/>
                  </a:lnTo>
                  <a:lnTo>
                    <a:pt x="0" y="3108208"/>
                  </a:lnTo>
                  <a:close/>
                </a:path>
              </a:pathLst>
            </a:custGeom>
            <a:solidFill>
              <a:srgbClr val="244DB6"/>
            </a:solidFill>
          </p:spPr>
        </p:sp>
        <p:sp>
          <p:nvSpPr>
            <p:cNvPr id="16" name="Freeform 16"/>
            <p:cNvSpPr/>
            <p:nvPr/>
          </p:nvSpPr>
          <p:spPr>
            <a:xfrm>
              <a:off x="6350" y="6350"/>
              <a:ext cx="5614542" cy="3108208"/>
            </a:xfrm>
            <a:custGeom>
              <a:avLst/>
              <a:gdLst/>
              <a:ahLst/>
              <a:cxnLst/>
              <a:rect l="l" t="t" r="r" b="b"/>
              <a:pathLst>
                <a:path w="5614542" h="3108208">
                  <a:moveTo>
                    <a:pt x="0" y="0"/>
                  </a:moveTo>
                  <a:lnTo>
                    <a:pt x="5614542" y="0"/>
                  </a:lnTo>
                  <a:lnTo>
                    <a:pt x="5614542" y="3108208"/>
                  </a:lnTo>
                  <a:lnTo>
                    <a:pt x="0" y="3108208"/>
                  </a:lnTo>
                  <a:close/>
                </a:path>
              </a:pathLst>
            </a:custGeom>
            <a:solidFill>
              <a:srgbClr val="FFFCF4"/>
            </a:solidFill>
          </p:spPr>
        </p:sp>
        <p:sp>
          <p:nvSpPr>
            <p:cNvPr id="17" name="Freeform 17"/>
            <p:cNvSpPr/>
            <p:nvPr/>
          </p:nvSpPr>
          <p:spPr>
            <a:xfrm>
              <a:off x="0" y="0"/>
              <a:ext cx="5627242" cy="3120908"/>
            </a:xfrm>
            <a:custGeom>
              <a:avLst/>
              <a:gdLst/>
              <a:ahLst/>
              <a:cxnLst/>
              <a:rect l="l" t="t" r="r" b="b"/>
              <a:pathLst>
                <a:path w="5627242" h="3120908">
                  <a:moveTo>
                    <a:pt x="5627242" y="3120908"/>
                  </a:moveTo>
                  <a:lnTo>
                    <a:pt x="0" y="3120908"/>
                  </a:lnTo>
                  <a:lnTo>
                    <a:pt x="0" y="0"/>
                  </a:lnTo>
                  <a:lnTo>
                    <a:pt x="5627242" y="0"/>
                  </a:lnTo>
                  <a:lnTo>
                    <a:pt x="5627242" y="3120908"/>
                  </a:lnTo>
                  <a:close/>
                  <a:moveTo>
                    <a:pt x="12700" y="3108208"/>
                  </a:moveTo>
                  <a:lnTo>
                    <a:pt x="5614542" y="3108208"/>
                  </a:lnTo>
                  <a:lnTo>
                    <a:pt x="5614542" y="12700"/>
                  </a:lnTo>
                  <a:lnTo>
                    <a:pt x="12700" y="12700"/>
                  </a:lnTo>
                  <a:lnTo>
                    <a:pt x="12700" y="3108208"/>
                  </a:lnTo>
                  <a:close/>
                </a:path>
              </a:pathLst>
            </a:custGeom>
            <a:solidFill>
              <a:srgbClr val="244DB6"/>
            </a:solidFill>
          </p:spPr>
        </p:sp>
      </p:grpSp>
      <p:grpSp>
        <p:nvGrpSpPr>
          <p:cNvPr id="18" name="Group 18"/>
          <p:cNvGrpSpPr/>
          <p:nvPr/>
        </p:nvGrpSpPr>
        <p:grpSpPr>
          <a:xfrm>
            <a:off x="1868250" y="1504345"/>
            <a:ext cx="3901344" cy="1004011"/>
            <a:chOff x="0" y="0"/>
            <a:chExt cx="2005384" cy="516086"/>
          </a:xfrm>
        </p:grpSpPr>
        <p:sp>
          <p:nvSpPr>
            <p:cNvPr id="19" name="Freeform 19"/>
            <p:cNvSpPr/>
            <p:nvPr/>
          </p:nvSpPr>
          <p:spPr>
            <a:xfrm>
              <a:off x="48260" y="48260"/>
              <a:ext cx="1957124" cy="467826"/>
            </a:xfrm>
            <a:custGeom>
              <a:avLst/>
              <a:gdLst/>
              <a:ahLst/>
              <a:cxnLst/>
              <a:rect l="l" t="t" r="r" b="b"/>
              <a:pathLst>
                <a:path w="1957124" h="467826">
                  <a:moveTo>
                    <a:pt x="0" y="0"/>
                  </a:moveTo>
                  <a:lnTo>
                    <a:pt x="1957124" y="0"/>
                  </a:lnTo>
                  <a:lnTo>
                    <a:pt x="1957124" y="467826"/>
                  </a:lnTo>
                  <a:lnTo>
                    <a:pt x="0" y="467826"/>
                  </a:lnTo>
                  <a:close/>
                </a:path>
              </a:pathLst>
            </a:custGeom>
            <a:solidFill>
              <a:srgbClr val="244DB6"/>
            </a:solidFill>
          </p:spPr>
        </p:sp>
        <p:sp>
          <p:nvSpPr>
            <p:cNvPr id="20" name="Freeform 20"/>
            <p:cNvSpPr/>
            <p:nvPr/>
          </p:nvSpPr>
          <p:spPr>
            <a:xfrm>
              <a:off x="6350" y="6350"/>
              <a:ext cx="1957124" cy="467826"/>
            </a:xfrm>
            <a:custGeom>
              <a:avLst/>
              <a:gdLst/>
              <a:ahLst/>
              <a:cxnLst/>
              <a:rect l="l" t="t" r="r" b="b"/>
              <a:pathLst>
                <a:path w="1957124" h="467826">
                  <a:moveTo>
                    <a:pt x="0" y="0"/>
                  </a:moveTo>
                  <a:lnTo>
                    <a:pt x="1957124" y="0"/>
                  </a:lnTo>
                  <a:lnTo>
                    <a:pt x="1957124" y="467826"/>
                  </a:lnTo>
                  <a:lnTo>
                    <a:pt x="0" y="467826"/>
                  </a:lnTo>
                  <a:close/>
                </a:path>
              </a:pathLst>
            </a:custGeom>
            <a:solidFill>
              <a:srgbClr val="FFFCF4"/>
            </a:solidFill>
          </p:spPr>
        </p:sp>
        <p:sp>
          <p:nvSpPr>
            <p:cNvPr id="21" name="Freeform 21"/>
            <p:cNvSpPr/>
            <p:nvPr/>
          </p:nvSpPr>
          <p:spPr>
            <a:xfrm>
              <a:off x="0" y="0"/>
              <a:ext cx="1969824" cy="480526"/>
            </a:xfrm>
            <a:custGeom>
              <a:avLst/>
              <a:gdLst/>
              <a:ahLst/>
              <a:cxnLst/>
              <a:rect l="l" t="t" r="r" b="b"/>
              <a:pathLst>
                <a:path w="1969824" h="480526">
                  <a:moveTo>
                    <a:pt x="1969824" y="480526"/>
                  </a:moveTo>
                  <a:lnTo>
                    <a:pt x="0" y="480526"/>
                  </a:lnTo>
                  <a:lnTo>
                    <a:pt x="0" y="0"/>
                  </a:lnTo>
                  <a:lnTo>
                    <a:pt x="1969824" y="0"/>
                  </a:lnTo>
                  <a:lnTo>
                    <a:pt x="1969824" y="480526"/>
                  </a:lnTo>
                  <a:close/>
                  <a:moveTo>
                    <a:pt x="12700" y="467826"/>
                  </a:moveTo>
                  <a:lnTo>
                    <a:pt x="1957124" y="467826"/>
                  </a:lnTo>
                  <a:lnTo>
                    <a:pt x="1957124" y="12700"/>
                  </a:lnTo>
                  <a:lnTo>
                    <a:pt x="12700" y="12700"/>
                  </a:lnTo>
                  <a:lnTo>
                    <a:pt x="12700" y="467826"/>
                  </a:lnTo>
                  <a:close/>
                </a:path>
              </a:pathLst>
            </a:custGeom>
            <a:solidFill>
              <a:srgbClr val="244DB6"/>
            </a:solidFill>
          </p:spPr>
        </p:sp>
      </p:grpSp>
      <p:sp>
        <p:nvSpPr>
          <p:cNvPr id="22" name="TextBox 22"/>
          <p:cNvSpPr txBox="1"/>
          <p:nvPr/>
        </p:nvSpPr>
        <p:spPr>
          <a:xfrm>
            <a:off x="1948651" y="3734024"/>
            <a:ext cx="9998530" cy="3352521"/>
          </a:xfrm>
          <a:prstGeom prst="rect">
            <a:avLst/>
          </a:prstGeom>
        </p:spPr>
        <p:txBody>
          <a:bodyPr lIns="0" tIns="0" rIns="0" bIns="0" rtlCol="0" anchor="t">
            <a:spAutoFit/>
          </a:bodyPr>
          <a:lstStyle/>
          <a:p>
            <a:pPr marL="496571" lvl="1" indent="-248285">
              <a:lnSpc>
                <a:spcPts val="3312"/>
              </a:lnSpc>
              <a:buFont typeface="Arial"/>
              <a:buChar char="•"/>
            </a:pPr>
            <a:r>
              <a:rPr lang="en-US" sz="2300" dirty="0">
                <a:solidFill>
                  <a:srgbClr val="5576CB"/>
                </a:solidFill>
                <a:latin typeface="Roboto Mono Light Bold Italics"/>
              </a:rPr>
              <a:t>Comparison analysis of multiple cities' correlation coefficients and accuracies.</a:t>
            </a:r>
          </a:p>
          <a:p>
            <a:pPr>
              <a:lnSpc>
                <a:spcPts val="3312"/>
              </a:lnSpc>
            </a:pPr>
            <a:endParaRPr lang="en-US" sz="2300" dirty="0">
              <a:solidFill>
                <a:srgbClr val="5576CB"/>
              </a:solidFill>
              <a:latin typeface="Roboto Mono Light Bold Italics"/>
            </a:endParaRPr>
          </a:p>
          <a:p>
            <a:pPr marL="496571" lvl="1" indent="-248285">
              <a:lnSpc>
                <a:spcPts val="3312"/>
              </a:lnSpc>
              <a:buFont typeface="Arial"/>
              <a:buChar char="•"/>
            </a:pPr>
            <a:r>
              <a:rPr lang="en-US" sz="2300" dirty="0">
                <a:solidFill>
                  <a:srgbClr val="5576CB"/>
                </a:solidFill>
                <a:latin typeface="Roboto Mono Light Bold Italics"/>
              </a:rPr>
              <a:t>Demonstrate correlation across different crime categories(arson, theft, </a:t>
            </a:r>
            <a:r>
              <a:rPr lang="en-US" sz="2300" dirty="0" err="1">
                <a:solidFill>
                  <a:srgbClr val="5576CB"/>
                </a:solidFill>
                <a:latin typeface="Roboto Mono Light Bold Italics"/>
              </a:rPr>
              <a:t>etc</a:t>
            </a:r>
            <a:r>
              <a:rPr lang="en-US" sz="2300" dirty="0">
                <a:solidFill>
                  <a:srgbClr val="5576CB"/>
                </a:solidFill>
                <a:latin typeface="Roboto Mono Light Bold Italics"/>
              </a:rPr>
              <a:t>) to understand which crime categories people generally raise their voices against.</a:t>
            </a:r>
          </a:p>
          <a:p>
            <a:pPr>
              <a:lnSpc>
                <a:spcPts val="3312"/>
              </a:lnSpc>
            </a:pPr>
            <a:endParaRPr lang="en-US" sz="2300" dirty="0">
              <a:solidFill>
                <a:srgbClr val="5576CB"/>
              </a:solidFill>
              <a:latin typeface="Roboto Mono Light Bold Italics"/>
            </a:endParaRPr>
          </a:p>
          <a:p>
            <a:pPr marL="496571" lvl="1" indent="-248285">
              <a:lnSpc>
                <a:spcPts val="3312"/>
              </a:lnSpc>
              <a:buFont typeface="Arial"/>
              <a:buChar char="•"/>
            </a:pPr>
            <a:r>
              <a:rPr lang="en-US" sz="2300" dirty="0">
                <a:solidFill>
                  <a:srgbClr val="5576CB"/>
                </a:solidFill>
                <a:latin typeface="Roboto Mono Light Bold Italics"/>
              </a:rPr>
              <a:t>Perform more modeling techniques to fit our dataset.</a:t>
            </a:r>
          </a:p>
        </p:txBody>
      </p:sp>
      <p:sp>
        <p:nvSpPr>
          <p:cNvPr id="23" name="TextBox 23"/>
          <p:cNvSpPr txBox="1"/>
          <p:nvPr/>
        </p:nvSpPr>
        <p:spPr>
          <a:xfrm>
            <a:off x="1948651" y="1839155"/>
            <a:ext cx="3645292" cy="334391"/>
          </a:xfrm>
          <a:prstGeom prst="rect">
            <a:avLst/>
          </a:prstGeom>
        </p:spPr>
        <p:txBody>
          <a:bodyPr lIns="0" tIns="0" rIns="0" bIns="0" rtlCol="0" anchor="t">
            <a:spAutoFit/>
          </a:bodyPr>
          <a:lstStyle/>
          <a:p>
            <a:pPr algn="ctr">
              <a:lnSpc>
                <a:spcPts val="2331"/>
              </a:lnSpc>
            </a:pPr>
            <a:r>
              <a:rPr lang="en-US" sz="2199" spc="103">
                <a:solidFill>
                  <a:srgbClr val="244DB6"/>
                </a:solidFill>
                <a:latin typeface="Blink Twice"/>
              </a:rPr>
              <a:t>FUTURE SCOPE</a:t>
            </a:r>
          </a:p>
        </p:txBody>
      </p:sp>
      <p:pic>
        <p:nvPicPr>
          <p:cNvPr id="24" name="Picture 2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101717" y="1906883"/>
            <a:ext cx="9087919" cy="768342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CF4"/>
        </a:solidFill>
        <a:effectLst/>
      </p:bgPr>
    </p:bg>
    <p:spTree>
      <p:nvGrpSpPr>
        <p:cNvPr id="1" name=""/>
        <p:cNvGrpSpPr/>
        <p:nvPr/>
      </p:nvGrpSpPr>
      <p:grpSpPr>
        <a:xfrm>
          <a:off x="0" y="0"/>
          <a:ext cx="0" cy="0"/>
          <a:chOff x="0" y="0"/>
          <a:chExt cx="0" cy="0"/>
        </a:xfrm>
      </p:grpSpPr>
      <p:grpSp>
        <p:nvGrpSpPr>
          <p:cNvPr id="2" name="Group 2"/>
          <p:cNvGrpSpPr/>
          <p:nvPr/>
        </p:nvGrpSpPr>
        <p:grpSpPr>
          <a:xfrm>
            <a:off x="-2307396" y="-585807"/>
            <a:ext cx="22902791" cy="11458614"/>
            <a:chOff x="0" y="0"/>
            <a:chExt cx="30537055" cy="15278151"/>
          </a:xfrm>
        </p:grpSpPr>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7645426" cy="7645426"/>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630752" y="0"/>
              <a:ext cx="7645426" cy="7645426"/>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7632726"/>
              <a:ext cx="7645426" cy="7645426"/>
            </a:xfrm>
            <a:prstGeom prst="rect">
              <a:avLst/>
            </a:prstGeom>
          </p:spPr>
        </p:pic>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630752" y="7632726"/>
              <a:ext cx="7645426" cy="7645426"/>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263478" y="0"/>
              <a:ext cx="7645426" cy="7645426"/>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891629" y="0"/>
              <a:ext cx="7645426" cy="7645426"/>
            </a:xfrm>
            <a:prstGeom prst="rect">
              <a:avLst/>
            </a:prstGeom>
          </p:spPr>
        </p:pic>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263478" y="7632726"/>
              <a:ext cx="7645426" cy="7645426"/>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891629" y="7632726"/>
              <a:ext cx="7645426" cy="7645426"/>
            </a:xfrm>
            <a:prstGeom prst="rect">
              <a:avLst/>
            </a:prstGeom>
          </p:spPr>
        </p:pic>
      </p:grpSp>
      <p:pic>
        <p:nvPicPr>
          <p:cNvPr id="11" name="Picture 11"/>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73221" y="599189"/>
            <a:ext cx="195011" cy="195011"/>
          </a:xfrm>
          <a:prstGeom prst="rect">
            <a:avLst/>
          </a:prstGeom>
        </p:spPr>
      </p:pic>
      <p:pic>
        <p:nvPicPr>
          <p:cNvPr id="12" name="Picture 1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645677" y="599189"/>
            <a:ext cx="195011" cy="195011"/>
          </a:xfrm>
          <a:prstGeom prst="rect">
            <a:avLst/>
          </a:prstGeom>
        </p:spPr>
      </p:pic>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645677" y="9492800"/>
            <a:ext cx="195011" cy="195011"/>
          </a:xfrm>
          <a:prstGeom prst="rect">
            <a:avLst/>
          </a:prstGeom>
        </p:spPr>
      </p:pic>
      <p:grpSp>
        <p:nvGrpSpPr>
          <p:cNvPr id="14" name="Group 14"/>
          <p:cNvGrpSpPr/>
          <p:nvPr/>
        </p:nvGrpSpPr>
        <p:grpSpPr>
          <a:xfrm>
            <a:off x="3968651" y="2084894"/>
            <a:ext cx="13290649" cy="1464030"/>
            <a:chOff x="0" y="0"/>
            <a:chExt cx="5712223" cy="629229"/>
          </a:xfrm>
        </p:grpSpPr>
        <p:sp>
          <p:nvSpPr>
            <p:cNvPr id="15" name="Freeform 15"/>
            <p:cNvSpPr/>
            <p:nvPr/>
          </p:nvSpPr>
          <p:spPr>
            <a:xfrm>
              <a:off x="48260" y="48260"/>
              <a:ext cx="5663963" cy="580969"/>
            </a:xfrm>
            <a:custGeom>
              <a:avLst/>
              <a:gdLst/>
              <a:ahLst/>
              <a:cxnLst/>
              <a:rect l="l" t="t" r="r" b="b"/>
              <a:pathLst>
                <a:path w="5663963" h="580969">
                  <a:moveTo>
                    <a:pt x="0" y="0"/>
                  </a:moveTo>
                  <a:lnTo>
                    <a:pt x="5663963" y="0"/>
                  </a:lnTo>
                  <a:lnTo>
                    <a:pt x="5663963" y="580969"/>
                  </a:lnTo>
                  <a:lnTo>
                    <a:pt x="0" y="580969"/>
                  </a:lnTo>
                  <a:close/>
                </a:path>
              </a:pathLst>
            </a:custGeom>
            <a:solidFill>
              <a:srgbClr val="244DB6"/>
            </a:solidFill>
          </p:spPr>
        </p:sp>
        <p:sp>
          <p:nvSpPr>
            <p:cNvPr id="16" name="Freeform 16"/>
            <p:cNvSpPr/>
            <p:nvPr/>
          </p:nvSpPr>
          <p:spPr>
            <a:xfrm>
              <a:off x="6350" y="6350"/>
              <a:ext cx="5663962" cy="580969"/>
            </a:xfrm>
            <a:custGeom>
              <a:avLst/>
              <a:gdLst/>
              <a:ahLst/>
              <a:cxnLst/>
              <a:rect l="l" t="t" r="r" b="b"/>
              <a:pathLst>
                <a:path w="5663962" h="580969">
                  <a:moveTo>
                    <a:pt x="0" y="0"/>
                  </a:moveTo>
                  <a:lnTo>
                    <a:pt x="5663962" y="0"/>
                  </a:lnTo>
                  <a:lnTo>
                    <a:pt x="5663962" y="580969"/>
                  </a:lnTo>
                  <a:lnTo>
                    <a:pt x="0" y="580969"/>
                  </a:lnTo>
                  <a:close/>
                </a:path>
              </a:pathLst>
            </a:custGeom>
            <a:solidFill>
              <a:srgbClr val="FFFCF4"/>
            </a:solidFill>
          </p:spPr>
        </p:sp>
        <p:sp>
          <p:nvSpPr>
            <p:cNvPr id="17" name="Freeform 17"/>
            <p:cNvSpPr/>
            <p:nvPr/>
          </p:nvSpPr>
          <p:spPr>
            <a:xfrm>
              <a:off x="0" y="0"/>
              <a:ext cx="5676662" cy="593669"/>
            </a:xfrm>
            <a:custGeom>
              <a:avLst/>
              <a:gdLst/>
              <a:ahLst/>
              <a:cxnLst/>
              <a:rect l="l" t="t" r="r" b="b"/>
              <a:pathLst>
                <a:path w="5676662" h="593669">
                  <a:moveTo>
                    <a:pt x="5676662" y="593669"/>
                  </a:moveTo>
                  <a:lnTo>
                    <a:pt x="0" y="593669"/>
                  </a:lnTo>
                  <a:lnTo>
                    <a:pt x="0" y="0"/>
                  </a:lnTo>
                  <a:lnTo>
                    <a:pt x="5676662" y="0"/>
                  </a:lnTo>
                  <a:lnTo>
                    <a:pt x="5676662" y="593669"/>
                  </a:lnTo>
                  <a:close/>
                  <a:moveTo>
                    <a:pt x="12700" y="580969"/>
                  </a:moveTo>
                  <a:lnTo>
                    <a:pt x="5663962" y="580969"/>
                  </a:lnTo>
                  <a:lnTo>
                    <a:pt x="5663962" y="12700"/>
                  </a:lnTo>
                  <a:lnTo>
                    <a:pt x="12700" y="12700"/>
                  </a:lnTo>
                  <a:lnTo>
                    <a:pt x="12700" y="580969"/>
                  </a:lnTo>
                  <a:close/>
                </a:path>
              </a:pathLst>
            </a:custGeom>
            <a:solidFill>
              <a:srgbClr val="244DB6"/>
            </a:solidFill>
          </p:spPr>
        </p:sp>
      </p:grpSp>
      <p:grpSp>
        <p:nvGrpSpPr>
          <p:cNvPr id="18" name="Group 18"/>
          <p:cNvGrpSpPr/>
          <p:nvPr/>
        </p:nvGrpSpPr>
        <p:grpSpPr>
          <a:xfrm>
            <a:off x="668231" y="4121369"/>
            <a:ext cx="16591069" cy="1648092"/>
            <a:chOff x="0" y="0"/>
            <a:chExt cx="7130718" cy="708338"/>
          </a:xfrm>
        </p:grpSpPr>
        <p:sp>
          <p:nvSpPr>
            <p:cNvPr id="19" name="Freeform 19"/>
            <p:cNvSpPr/>
            <p:nvPr/>
          </p:nvSpPr>
          <p:spPr>
            <a:xfrm>
              <a:off x="48260" y="48260"/>
              <a:ext cx="7082458" cy="660078"/>
            </a:xfrm>
            <a:custGeom>
              <a:avLst/>
              <a:gdLst/>
              <a:ahLst/>
              <a:cxnLst/>
              <a:rect l="l" t="t" r="r" b="b"/>
              <a:pathLst>
                <a:path w="7082458" h="660078">
                  <a:moveTo>
                    <a:pt x="0" y="0"/>
                  </a:moveTo>
                  <a:lnTo>
                    <a:pt x="7082458" y="0"/>
                  </a:lnTo>
                  <a:lnTo>
                    <a:pt x="7082458" y="660078"/>
                  </a:lnTo>
                  <a:lnTo>
                    <a:pt x="0" y="660078"/>
                  </a:lnTo>
                  <a:close/>
                </a:path>
              </a:pathLst>
            </a:custGeom>
            <a:solidFill>
              <a:srgbClr val="244DB6"/>
            </a:solidFill>
          </p:spPr>
        </p:sp>
        <p:sp>
          <p:nvSpPr>
            <p:cNvPr id="20" name="Freeform 20"/>
            <p:cNvSpPr/>
            <p:nvPr/>
          </p:nvSpPr>
          <p:spPr>
            <a:xfrm>
              <a:off x="6350" y="6350"/>
              <a:ext cx="7082458" cy="660078"/>
            </a:xfrm>
            <a:custGeom>
              <a:avLst/>
              <a:gdLst/>
              <a:ahLst/>
              <a:cxnLst/>
              <a:rect l="l" t="t" r="r" b="b"/>
              <a:pathLst>
                <a:path w="7082458" h="660078">
                  <a:moveTo>
                    <a:pt x="0" y="0"/>
                  </a:moveTo>
                  <a:lnTo>
                    <a:pt x="7082458" y="0"/>
                  </a:lnTo>
                  <a:lnTo>
                    <a:pt x="7082458" y="660078"/>
                  </a:lnTo>
                  <a:lnTo>
                    <a:pt x="0" y="660078"/>
                  </a:lnTo>
                  <a:close/>
                </a:path>
              </a:pathLst>
            </a:custGeom>
            <a:solidFill>
              <a:srgbClr val="FFFCF4"/>
            </a:solidFill>
          </p:spPr>
        </p:sp>
        <p:sp>
          <p:nvSpPr>
            <p:cNvPr id="21" name="Freeform 21"/>
            <p:cNvSpPr/>
            <p:nvPr/>
          </p:nvSpPr>
          <p:spPr>
            <a:xfrm>
              <a:off x="0" y="0"/>
              <a:ext cx="7095158" cy="672778"/>
            </a:xfrm>
            <a:custGeom>
              <a:avLst/>
              <a:gdLst/>
              <a:ahLst/>
              <a:cxnLst/>
              <a:rect l="l" t="t" r="r" b="b"/>
              <a:pathLst>
                <a:path w="7095158" h="672778">
                  <a:moveTo>
                    <a:pt x="7095158" y="672778"/>
                  </a:moveTo>
                  <a:lnTo>
                    <a:pt x="0" y="672778"/>
                  </a:lnTo>
                  <a:lnTo>
                    <a:pt x="0" y="0"/>
                  </a:lnTo>
                  <a:lnTo>
                    <a:pt x="7095158" y="0"/>
                  </a:lnTo>
                  <a:lnTo>
                    <a:pt x="7095158" y="672778"/>
                  </a:lnTo>
                  <a:close/>
                  <a:moveTo>
                    <a:pt x="12700" y="660078"/>
                  </a:moveTo>
                  <a:lnTo>
                    <a:pt x="7082458" y="660078"/>
                  </a:lnTo>
                  <a:lnTo>
                    <a:pt x="7082458" y="12700"/>
                  </a:lnTo>
                  <a:lnTo>
                    <a:pt x="12700" y="12700"/>
                  </a:lnTo>
                  <a:lnTo>
                    <a:pt x="12700" y="660078"/>
                  </a:lnTo>
                  <a:close/>
                </a:path>
              </a:pathLst>
            </a:custGeom>
            <a:solidFill>
              <a:srgbClr val="244DB6"/>
            </a:solidFill>
          </p:spPr>
        </p:sp>
      </p:grpSp>
      <p:grpSp>
        <p:nvGrpSpPr>
          <p:cNvPr id="22" name="Group 22"/>
          <p:cNvGrpSpPr/>
          <p:nvPr/>
        </p:nvGrpSpPr>
        <p:grpSpPr>
          <a:xfrm>
            <a:off x="668231" y="5891144"/>
            <a:ext cx="16591069" cy="1464030"/>
            <a:chOff x="0" y="0"/>
            <a:chExt cx="7130718" cy="629229"/>
          </a:xfrm>
        </p:grpSpPr>
        <p:sp>
          <p:nvSpPr>
            <p:cNvPr id="23" name="Freeform 23"/>
            <p:cNvSpPr/>
            <p:nvPr/>
          </p:nvSpPr>
          <p:spPr>
            <a:xfrm>
              <a:off x="48260" y="48260"/>
              <a:ext cx="7082458" cy="580969"/>
            </a:xfrm>
            <a:custGeom>
              <a:avLst/>
              <a:gdLst/>
              <a:ahLst/>
              <a:cxnLst/>
              <a:rect l="l" t="t" r="r" b="b"/>
              <a:pathLst>
                <a:path w="7082458" h="580969">
                  <a:moveTo>
                    <a:pt x="0" y="0"/>
                  </a:moveTo>
                  <a:lnTo>
                    <a:pt x="7082458" y="0"/>
                  </a:lnTo>
                  <a:lnTo>
                    <a:pt x="7082458" y="580969"/>
                  </a:lnTo>
                  <a:lnTo>
                    <a:pt x="0" y="580969"/>
                  </a:lnTo>
                  <a:close/>
                </a:path>
              </a:pathLst>
            </a:custGeom>
            <a:solidFill>
              <a:srgbClr val="244DB6"/>
            </a:solidFill>
          </p:spPr>
        </p:sp>
        <p:sp>
          <p:nvSpPr>
            <p:cNvPr id="24" name="Freeform 24"/>
            <p:cNvSpPr/>
            <p:nvPr/>
          </p:nvSpPr>
          <p:spPr>
            <a:xfrm>
              <a:off x="6350" y="6350"/>
              <a:ext cx="7082458" cy="580969"/>
            </a:xfrm>
            <a:custGeom>
              <a:avLst/>
              <a:gdLst/>
              <a:ahLst/>
              <a:cxnLst/>
              <a:rect l="l" t="t" r="r" b="b"/>
              <a:pathLst>
                <a:path w="7082458" h="580969">
                  <a:moveTo>
                    <a:pt x="0" y="0"/>
                  </a:moveTo>
                  <a:lnTo>
                    <a:pt x="7082458" y="0"/>
                  </a:lnTo>
                  <a:lnTo>
                    <a:pt x="7082458" y="580969"/>
                  </a:lnTo>
                  <a:lnTo>
                    <a:pt x="0" y="580969"/>
                  </a:lnTo>
                  <a:close/>
                </a:path>
              </a:pathLst>
            </a:custGeom>
            <a:solidFill>
              <a:srgbClr val="FFFCF4"/>
            </a:solidFill>
          </p:spPr>
        </p:sp>
        <p:sp>
          <p:nvSpPr>
            <p:cNvPr id="25" name="Freeform 25"/>
            <p:cNvSpPr/>
            <p:nvPr/>
          </p:nvSpPr>
          <p:spPr>
            <a:xfrm>
              <a:off x="0" y="0"/>
              <a:ext cx="7095158" cy="593669"/>
            </a:xfrm>
            <a:custGeom>
              <a:avLst/>
              <a:gdLst/>
              <a:ahLst/>
              <a:cxnLst/>
              <a:rect l="l" t="t" r="r" b="b"/>
              <a:pathLst>
                <a:path w="7095158" h="593669">
                  <a:moveTo>
                    <a:pt x="7095158" y="593669"/>
                  </a:moveTo>
                  <a:lnTo>
                    <a:pt x="0" y="593669"/>
                  </a:lnTo>
                  <a:lnTo>
                    <a:pt x="0" y="0"/>
                  </a:lnTo>
                  <a:lnTo>
                    <a:pt x="7095158" y="0"/>
                  </a:lnTo>
                  <a:lnTo>
                    <a:pt x="7095158" y="593669"/>
                  </a:lnTo>
                  <a:close/>
                  <a:moveTo>
                    <a:pt x="12700" y="580969"/>
                  </a:moveTo>
                  <a:lnTo>
                    <a:pt x="7082458" y="580969"/>
                  </a:lnTo>
                  <a:lnTo>
                    <a:pt x="7082458" y="12700"/>
                  </a:lnTo>
                  <a:lnTo>
                    <a:pt x="12700" y="12700"/>
                  </a:lnTo>
                  <a:lnTo>
                    <a:pt x="12700" y="580969"/>
                  </a:lnTo>
                  <a:close/>
                </a:path>
              </a:pathLst>
            </a:custGeom>
            <a:solidFill>
              <a:srgbClr val="244DB6"/>
            </a:solidFill>
          </p:spPr>
        </p:sp>
      </p:grpSp>
      <p:pic>
        <p:nvPicPr>
          <p:cNvPr id="26" name="Picture 2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84062" y="928150"/>
            <a:ext cx="3619200" cy="3059869"/>
          </a:xfrm>
          <a:prstGeom prst="rect">
            <a:avLst/>
          </a:prstGeom>
        </p:spPr>
      </p:pic>
      <p:pic>
        <p:nvPicPr>
          <p:cNvPr id="27" name="Picture 2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73221" y="9492800"/>
            <a:ext cx="195011" cy="195011"/>
          </a:xfrm>
          <a:prstGeom prst="rect">
            <a:avLst/>
          </a:prstGeom>
        </p:spPr>
      </p:pic>
      <p:sp>
        <p:nvSpPr>
          <p:cNvPr id="28" name="TextBox 28"/>
          <p:cNvSpPr txBox="1"/>
          <p:nvPr/>
        </p:nvSpPr>
        <p:spPr>
          <a:xfrm>
            <a:off x="4184561" y="2302094"/>
            <a:ext cx="12826571" cy="819150"/>
          </a:xfrm>
          <a:prstGeom prst="rect">
            <a:avLst/>
          </a:prstGeom>
        </p:spPr>
        <p:txBody>
          <a:bodyPr lIns="0" tIns="0" rIns="0" bIns="0" rtlCol="0" anchor="t">
            <a:spAutoFit/>
          </a:bodyPr>
          <a:lstStyle/>
          <a:p>
            <a:pPr algn="just">
              <a:lnSpc>
                <a:spcPts val="3259"/>
              </a:lnSpc>
            </a:pPr>
            <a:r>
              <a:rPr lang="en-US" sz="2716">
                <a:solidFill>
                  <a:srgbClr val="244DB6"/>
                </a:solidFill>
                <a:latin typeface="Roboto Mono Regular Italics"/>
              </a:rPr>
              <a:t>[1] Ajimotokin, S., Haskins, A. and Wade, Z., 2015. The effects of unemployment on crime rates in the US.</a:t>
            </a:r>
          </a:p>
        </p:txBody>
      </p:sp>
      <p:sp>
        <p:nvSpPr>
          <p:cNvPr id="29" name="TextBox 29"/>
          <p:cNvSpPr txBox="1"/>
          <p:nvPr/>
        </p:nvSpPr>
        <p:spPr>
          <a:xfrm>
            <a:off x="891903" y="4224269"/>
            <a:ext cx="16119229" cy="1228725"/>
          </a:xfrm>
          <a:prstGeom prst="rect">
            <a:avLst/>
          </a:prstGeom>
        </p:spPr>
        <p:txBody>
          <a:bodyPr lIns="0" tIns="0" rIns="0" bIns="0" rtlCol="0" anchor="t">
            <a:spAutoFit/>
          </a:bodyPr>
          <a:lstStyle/>
          <a:p>
            <a:pPr marL="0" lvl="0" indent="0" algn="just">
              <a:lnSpc>
                <a:spcPts val="3259"/>
              </a:lnSpc>
              <a:spcBef>
                <a:spcPct val="0"/>
              </a:spcBef>
            </a:pPr>
            <a:r>
              <a:rPr lang="en-US" sz="2716">
                <a:solidFill>
                  <a:srgbClr val="244DB6"/>
                </a:solidFill>
                <a:latin typeface="Roboto Mono Regular Italics"/>
              </a:rPr>
              <a:t>[2] </a:t>
            </a:r>
            <a:r>
              <a:rPr lang="en-US" sz="2716" u="none">
                <a:solidFill>
                  <a:srgbClr val="244DB6"/>
                </a:solidFill>
                <a:latin typeface="Roboto Mono Regular Italics"/>
              </a:rPr>
              <a:t>Towers, S., Chen, S., Malik, A. and Ebert, D., 2018. Factors influencing temporal patterns in crime in a large American city: A predictive analytics perspective</a:t>
            </a:r>
          </a:p>
        </p:txBody>
      </p:sp>
      <p:sp>
        <p:nvSpPr>
          <p:cNvPr id="30" name="TextBox 30"/>
          <p:cNvSpPr txBox="1"/>
          <p:nvPr/>
        </p:nvSpPr>
        <p:spPr>
          <a:xfrm>
            <a:off x="891903" y="6245711"/>
            <a:ext cx="16119229" cy="819150"/>
          </a:xfrm>
          <a:prstGeom prst="rect">
            <a:avLst/>
          </a:prstGeom>
        </p:spPr>
        <p:txBody>
          <a:bodyPr lIns="0" tIns="0" rIns="0" bIns="0" rtlCol="0" anchor="t">
            <a:spAutoFit/>
          </a:bodyPr>
          <a:lstStyle/>
          <a:p>
            <a:pPr marL="0" lvl="0" indent="0" algn="just">
              <a:lnSpc>
                <a:spcPts val="3259"/>
              </a:lnSpc>
              <a:spcBef>
                <a:spcPct val="0"/>
              </a:spcBef>
            </a:pPr>
            <a:r>
              <a:rPr lang="en-US" sz="2716">
                <a:solidFill>
                  <a:srgbClr val="244DB6"/>
                </a:solidFill>
                <a:latin typeface="Roboto Mono Regular Italics"/>
              </a:rPr>
              <a:t>[3] </a:t>
            </a:r>
            <a:r>
              <a:rPr lang="en-US" sz="2716" u="none">
                <a:solidFill>
                  <a:srgbClr val="244DB6"/>
                </a:solidFill>
                <a:latin typeface="Roboto Mono Regular Italics"/>
              </a:rPr>
              <a:t>South, S.J. and Messner, S.F., 2000. Crime and demography: Multiple linkages, reciprocal relations. Annual Review of Sociology, pp.83-106.</a:t>
            </a:r>
          </a:p>
        </p:txBody>
      </p:sp>
      <p:sp>
        <p:nvSpPr>
          <p:cNvPr id="31" name="TextBox 31"/>
          <p:cNvSpPr txBox="1"/>
          <p:nvPr/>
        </p:nvSpPr>
        <p:spPr>
          <a:xfrm>
            <a:off x="9449597" y="1180273"/>
            <a:ext cx="7561535" cy="466471"/>
          </a:xfrm>
          <a:prstGeom prst="rect">
            <a:avLst/>
          </a:prstGeom>
        </p:spPr>
        <p:txBody>
          <a:bodyPr lIns="0" tIns="0" rIns="0" bIns="0" rtlCol="0" anchor="t">
            <a:spAutoFit/>
          </a:bodyPr>
          <a:lstStyle/>
          <a:p>
            <a:pPr algn="ctr">
              <a:lnSpc>
                <a:spcPts val="3392"/>
              </a:lnSpc>
            </a:pPr>
            <a:r>
              <a:rPr lang="en-US" sz="3200" spc="150">
                <a:solidFill>
                  <a:srgbClr val="244DB6"/>
                </a:solidFill>
                <a:latin typeface="Blink Twice"/>
              </a:rPr>
              <a:t>REFERENCES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CF4"/>
        </a:solidFill>
        <a:effectLst/>
      </p:bgPr>
    </p:bg>
    <p:spTree>
      <p:nvGrpSpPr>
        <p:cNvPr id="1" name=""/>
        <p:cNvGrpSpPr/>
        <p:nvPr/>
      </p:nvGrpSpPr>
      <p:grpSpPr>
        <a:xfrm>
          <a:off x="0" y="0"/>
          <a:ext cx="0" cy="0"/>
          <a:chOff x="0" y="0"/>
          <a:chExt cx="0" cy="0"/>
        </a:xfrm>
      </p:grpSpPr>
      <p:grpSp>
        <p:nvGrpSpPr>
          <p:cNvPr id="2" name="Group 2"/>
          <p:cNvGrpSpPr/>
          <p:nvPr/>
        </p:nvGrpSpPr>
        <p:grpSpPr>
          <a:xfrm>
            <a:off x="-1295400" y="792859"/>
            <a:ext cx="22902791" cy="11458614"/>
            <a:chOff x="0" y="0"/>
            <a:chExt cx="30537055" cy="15278151"/>
          </a:xfrm>
        </p:grpSpPr>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7645426" cy="7645426"/>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630752" y="0"/>
              <a:ext cx="7645426" cy="7645426"/>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7632726"/>
              <a:ext cx="7645426" cy="7645426"/>
            </a:xfrm>
            <a:prstGeom prst="rect">
              <a:avLst/>
            </a:prstGeom>
          </p:spPr>
        </p:pic>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630752" y="7632726"/>
              <a:ext cx="7645426" cy="7645426"/>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263478" y="0"/>
              <a:ext cx="7645426" cy="7645426"/>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891629" y="0"/>
              <a:ext cx="7645426" cy="7645426"/>
            </a:xfrm>
            <a:prstGeom prst="rect">
              <a:avLst/>
            </a:prstGeom>
          </p:spPr>
        </p:pic>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263478" y="7632726"/>
              <a:ext cx="7645426" cy="7645426"/>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891629" y="7632726"/>
              <a:ext cx="7645426" cy="7645426"/>
            </a:xfrm>
            <a:prstGeom prst="rect">
              <a:avLst/>
            </a:prstGeom>
          </p:spPr>
        </p:pic>
      </p:grpSp>
      <p:pic>
        <p:nvPicPr>
          <p:cNvPr id="11" name="Picture 11"/>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73221" y="599189"/>
            <a:ext cx="195011" cy="195011"/>
          </a:xfrm>
          <a:prstGeom prst="rect">
            <a:avLst/>
          </a:prstGeom>
        </p:spPr>
      </p:pic>
      <p:pic>
        <p:nvPicPr>
          <p:cNvPr id="12" name="Picture 1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73221" y="9492800"/>
            <a:ext cx="195011" cy="195011"/>
          </a:xfrm>
          <a:prstGeom prst="rect">
            <a:avLst/>
          </a:prstGeom>
        </p:spPr>
      </p:pic>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645677" y="599189"/>
            <a:ext cx="195011" cy="195011"/>
          </a:xfrm>
          <a:prstGeom prst="rect">
            <a:avLst/>
          </a:prstGeom>
        </p:spPr>
      </p:pic>
      <p:grpSp>
        <p:nvGrpSpPr>
          <p:cNvPr id="14" name="Group 14"/>
          <p:cNvGrpSpPr/>
          <p:nvPr/>
        </p:nvGrpSpPr>
        <p:grpSpPr>
          <a:xfrm>
            <a:off x="5410200" y="2095500"/>
            <a:ext cx="7376709" cy="1333384"/>
            <a:chOff x="0" y="0"/>
            <a:chExt cx="2745771" cy="496314"/>
          </a:xfrm>
        </p:grpSpPr>
        <p:sp>
          <p:nvSpPr>
            <p:cNvPr id="15" name="Freeform 15"/>
            <p:cNvSpPr/>
            <p:nvPr/>
          </p:nvSpPr>
          <p:spPr>
            <a:xfrm>
              <a:off x="48260" y="48260"/>
              <a:ext cx="2697511" cy="448054"/>
            </a:xfrm>
            <a:custGeom>
              <a:avLst/>
              <a:gdLst/>
              <a:ahLst/>
              <a:cxnLst/>
              <a:rect l="l" t="t" r="r" b="b"/>
              <a:pathLst>
                <a:path w="2697511" h="448054">
                  <a:moveTo>
                    <a:pt x="0" y="0"/>
                  </a:moveTo>
                  <a:lnTo>
                    <a:pt x="2697511" y="0"/>
                  </a:lnTo>
                  <a:lnTo>
                    <a:pt x="2697511" y="448054"/>
                  </a:lnTo>
                  <a:lnTo>
                    <a:pt x="0" y="448054"/>
                  </a:lnTo>
                  <a:close/>
                </a:path>
              </a:pathLst>
            </a:custGeom>
            <a:solidFill>
              <a:srgbClr val="244DB6"/>
            </a:solidFill>
          </p:spPr>
        </p:sp>
        <p:sp>
          <p:nvSpPr>
            <p:cNvPr id="16" name="Freeform 16"/>
            <p:cNvSpPr/>
            <p:nvPr/>
          </p:nvSpPr>
          <p:spPr>
            <a:xfrm>
              <a:off x="6350" y="6350"/>
              <a:ext cx="2697511" cy="448054"/>
            </a:xfrm>
            <a:custGeom>
              <a:avLst/>
              <a:gdLst/>
              <a:ahLst/>
              <a:cxnLst/>
              <a:rect l="l" t="t" r="r" b="b"/>
              <a:pathLst>
                <a:path w="2697511" h="448054">
                  <a:moveTo>
                    <a:pt x="0" y="0"/>
                  </a:moveTo>
                  <a:lnTo>
                    <a:pt x="2697511" y="0"/>
                  </a:lnTo>
                  <a:lnTo>
                    <a:pt x="2697511" y="448054"/>
                  </a:lnTo>
                  <a:lnTo>
                    <a:pt x="0" y="448054"/>
                  </a:lnTo>
                  <a:close/>
                </a:path>
              </a:pathLst>
            </a:custGeom>
            <a:solidFill>
              <a:srgbClr val="FFFCF4"/>
            </a:solidFill>
          </p:spPr>
        </p:sp>
        <p:sp>
          <p:nvSpPr>
            <p:cNvPr id="17" name="Freeform 17"/>
            <p:cNvSpPr/>
            <p:nvPr/>
          </p:nvSpPr>
          <p:spPr>
            <a:xfrm>
              <a:off x="0" y="0"/>
              <a:ext cx="2710211" cy="460754"/>
            </a:xfrm>
            <a:custGeom>
              <a:avLst/>
              <a:gdLst/>
              <a:ahLst/>
              <a:cxnLst/>
              <a:rect l="l" t="t" r="r" b="b"/>
              <a:pathLst>
                <a:path w="2710211" h="460754">
                  <a:moveTo>
                    <a:pt x="2710211" y="460754"/>
                  </a:moveTo>
                  <a:lnTo>
                    <a:pt x="0" y="460754"/>
                  </a:lnTo>
                  <a:lnTo>
                    <a:pt x="0" y="0"/>
                  </a:lnTo>
                  <a:lnTo>
                    <a:pt x="2710211" y="0"/>
                  </a:lnTo>
                  <a:lnTo>
                    <a:pt x="2710211" y="460754"/>
                  </a:lnTo>
                  <a:close/>
                  <a:moveTo>
                    <a:pt x="12700" y="448054"/>
                  </a:moveTo>
                  <a:lnTo>
                    <a:pt x="2697511" y="448054"/>
                  </a:lnTo>
                  <a:lnTo>
                    <a:pt x="2697511" y="12700"/>
                  </a:lnTo>
                  <a:lnTo>
                    <a:pt x="12700" y="12700"/>
                  </a:lnTo>
                  <a:lnTo>
                    <a:pt x="12700" y="448054"/>
                  </a:lnTo>
                  <a:close/>
                </a:path>
              </a:pathLst>
            </a:custGeom>
            <a:solidFill>
              <a:srgbClr val="244DB6"/>
            </a:solidFill>
          </p:spPr>
        </p:sp>
      </p:grpSp>
      <p:sp>
        <p:nvSpPr>
          <p:cNvPr id="18" name="TextBox 18"/>
          <p:cNvSpPr txBox="1"/>
          <p:nvPr/>
        </p:nvSpPr>
        <p:spPr>
          <a:xfrm>
            <a:off x="6627817" y="2585297"/>
            <a:ext cx="5034010" cy="424603"/>
          </a:xfrm>
          <a:prstGeom prst="rect">
            <a:avLst/>
          </a:prstGeom>
        </p:spPr>
        <p:txBody>
          <a:bodyPr lIns="0" tIns="0" rIns="0" bIns="0" rtlCol="0" anchor="t">
            <a:spAutoFit/>
          </a:bodyPr>
          <a:lstStyle/>
          <a:p>
            <a:pPr algn="ctr">
              <a:lnSpc>
                <a:spcPts val="3220"/>
              </a:lnSpc>
            </a:pPr>
            <a:r>
              <a:rPr lang="en-US" sz="3038" spc="142" dirty="0">
                <a:solidFill>
                  <a:srgbClr val="244DB6"/>
                </a:solidFill>
                <a:latin typeface="Blink Twice"/>
              </a:rPr>
              <a:t>THANK YOU</a:t>
            </a:r>
          </a:p>
        </p:txBody>
      </p:sp>
      <p:pic>
        <p:nvPicPr>
          <p:cNvPr id="19" name="Picture 19"/>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645677" y="9492800"/>
            <a:ext cx="195011" cy="195011"/>
          </a:xfrm>
          <a:prstGeom prst="rect">
            <a:avLst/>
          </a:prstGeom>
        </p:spPr>
      </p:pic>
      <p:grpSp>
        <p:nvGrpSpPr>
          <p:cNvPr id="20" name="Group 14">
            <a:extLst>
              <a:ext uri="{FF2B5EF4-FFF2-40B4-BE49-F238E27FC236}">
                <a16:creationId xmlns:a16="http://schemas.microsoft.com/office/drawing/2014/main" id="{25813D6F-8477-5689-28AF-31E9540B7DB7}"/>
              </a:ext>
            </a:extLst>
          </p:cNvPr>
          <p:cNvGrpSpPr/>
          <p:nvPr/>
        </p:nvGrpSpPr>
        <p:grpSpPr>
          <a:xfrm>
            <a:off x="5456467" y="6115343"/>
            <a:ext cx="7376709" cy="1333384"/>
            <a:chOff x="0" y="0"/>
            <a:chExt cx="2745771" cy="496314"/>
          </a:xfrm>
        </p:grpSpPr>
        <p:sp>
          <p:nvSpPr>
            <p:cNvPr id="21" name="Freeform 15">
              <a:extLst>
                <a:ext uri="{FF2B5EF4-FFF2-40B4-BE49-F238E27FC236}">
                  <a16:creationId xmlns:a16="http://schemas.microsoft.com/office/drawing/2014/main" id="{8287CBFE-1A54-FB90-FDE9-012DC190DC6B}"/>
                </a:ext>
              </a:extLst>
            </p:cNvPr>
            <p:cNvSpPr/>
            <p:nvPr/>
          </p:nvSpPr>
          <p:spPr>
            <a:xfrm>
              <a:off x="48260" y="48260"/>
              <a:ext cx="2697511" cy="448054"/>
            </a:xfrm>
            <a:custGeom>
              <a:avLst/>
              <a:gdLst/>
              <a:ahLst/>
              <a:cxnLst/>
              <a:rect l="l" t="t" r="r" b="b"/>
              <a:pathLst>
                <a:path w="2697511" h="448054">
                  <a:moveTo>
                    <a:pt x="0" y="0"/>
                  </a:moveTo>
                  <a:lnTo>
                    <a:pt x="2697511" y="0"/>
                  </a:lnTo>
                  <a:lnTo>
                    <a:pt x="2697511" y="448054"/>
                  </a:lnTo>
                  <a:lnTo>
                    <a:pt x="0" y="448054"/>
                  </a:lnTo>
                  <a:close/>
                </a:path>
              </a:pathLst>
            </a:custGeom>
            <a:solidFill>
              <a:srgbClr val="244DB6"/>
            </a:solidFill>
          </p:spPr>
        </p:sp>
        <p:sp>
          <p:nvSpPr>
            <p:cNvPr id="22" name="Freeform 16">
              <a:extLst>
                <a:ext uri="{FF2B5EF4-FFF2-40B4-BE49-F238E27FC236}">
                  <a16:creationId xmlns:a16="http://schemas.microsoft.com/office/drawing/2014/main" id="{449F0294-3B6B-9D43-9B8D-E4E59BEF05FC}"/>
                </a:ext>
              </a:extLst>
            </p:cNvPr>
            <p:cNvSpPr/>
            <p:nvPr/>
          </p:nvSpPr>
          <p:spPr>
            <a:xfrm>
              <a:off x="6350" y="6350"/>
              <a:ext cx="2697511" cy="448054"/>
            </a:xfrm>
            <a:custGeom>
              <a:avLst/>
              <a:gdLst/>
              <a:ahLst/>
              <a:cxnLst/>
              <a:rect l="l" t="t" r="r" b="b"/>
              <a:pathLst>
                <a:path w="2697511" h="448054">
                  <a:moveTo>
                    <a:pt x="0" y="0"/>
                  </a:moveTo>
                  <a:lnTo>
                    <a:pt x="2697511" y="0"/>
                  </a:lnTo>
                  <a:lnTo>
                    <a:pt x="2697511" y="448054"/>
                  </a:lnTo>
                  <a:lnTo>
                    <a:pt x="0" y="448054"/>
                  </a:lnTo>
                  <a:close/>
                </a:path>
              </a:pathLst>
            </a:custGeom>
            <a:solidFill>
              <a:srgbClr val="FFFCF4"/>
            </a:solidFill>
          </p:spPr>
          <p:txBody>
            <a:bodyPr/>
            <a:lstStyle/>
            <a:p>
              <a:endParaRPr lang="en-US" dirty="0"/>
            </a:p>
          </p:txBody>
        </p:sp>
        <p:sp>
          <p:nvSpPr>
            <p:cNvPr id="23" name="Freeform 17">
              <a:extLst>
                <a:ext uri="{FF2B5EF4-FFF2-40B4-BE49-F238E27FC236}">
                  <a16:creationId xmlns:a16="http://schemas.microsoft.com/office/drawing/2014/main" id="{CF65FD98-A3C5-5E87-33C0-DB09AC36CCA6}"/>
                </a:ext>
              </a:extLst>
            </p:cNvPr>
            <p:cNvSpPr/>
            <p:nvPr/>
          </p:nvSpPr>
          <p:spPr>
            <a:xfrm>
              <a:off x="0" y="0"/>
              <a:ext cx="2710211" cy="460754"/>
            </a:xfrm>
            <a:custGeom>
              <a:avLst/>
              <a:gdLst/>
              <a:ahLst/>
              <a:cxnLst/>
              <a:rect l="l" t="t" r="r" b="b"/>
              <a:pathLst>
                <a:path w="2710211" h="460754">
                  <a:moveTo>
                    <a:pt x="2710211" y="460754"/>
                  </a:moveTo>
                  <a:lnTo>
                    <a:pt x="0" y="460754"/>
                  </a:lnTo>
                  <a:lnTo>
                    <a:pt x="0" y="0"/>
                  </a:lnTo>
                  <a:lnTo>
                    <a:pt x="2710211" y="0"/>
                  </a:lnTo>
                  <a:lnTo>
                    <a:pt x="2710211" y="460754"/>
                  </a:lnTo>
                  <a:close/>
                  <a:moveTo>
                    <a:pt x="12700" y="448054"/>
                  </a:moveTo>
                  <a:lnTo>
                    <a:pt x="2697511" y="448054"/>
                  </a:lnTo>
                  <a:lnTo>
                    <a:pt x="2697511" y="12700"/>
                  </a:lnTo>
                  <a:lnTo>
                    <a:pt x="12700" y="12700"/>
                  </a:lnTo>
                  <a:lnTo>
                    <a:pt x="12700" y="448054"/>
                  </a:lnTo>
                  <a:close/>
                </a:path>
              </a:pathLst>
            </a:custGeom>
            <a:solidFill>
              <a:srgbClr val="244DB6"/>
            </a:solidFill>
          </p:spPr>
        </p:sp>
      </p:grpSp>
      <p:sp>
        <p:nvSpPr>
          <p:cNvPr id="24" name="TextBox 18">
            <a:extLst>
              <a:ext uri="{FF2B5EF4-FFF2-40B4-BE49-F238E27FC236}">
                <a16:creationId xmlns:a16="http://schemas.microsoft.com/office/drawing/2014/main" id="{879ED610-078F-6772-1E58-C8EBEBD0F8AF}"/>
              </a:ext>
            </a:extLst>
          </p:cNvPr>
          <p:cNvSpPr txBox="1"/>
          <p:nvPr/>
        </p:nvSpPr>
        <p:spPr>
          <a:xfrm>
            <a:off x="6553200" y="6623897"/>
            <a:ext cx="5034010" cy="424603"/>
          </a:xfrm>
          <a:prstGeom prst="rect">
            <a:avLst/>
          </a:prstGeom>
        </p:spPr>
        <p:txBody>
          <a:bodyPr lIns="0" tIns="0" rIns="0" bIns="0" rtlCol="0" anchor="t">
            <a:spAutoFit/>
          </a:bodyPr>
          <a:lstStyle/>
          <a:p>
            <a:pPr algn="ctr">
              <a:lnSpc>
                <a:spcPts val="3220"/>
              </a:lnSpc>
            </a:pPr>
            <a:r>
              <a:rPr lang="en-US" sz="3038" spc="142" dirty="0">
                <a:solidFill>
                  <a:srgbClr val="244DB6"/>
                </a:solidFill>
                <a:latin typeface="Blink Twice"/>
              </a:rPr>
              <a:t>QUESTIONS?</a:t>
            </a:r>
          </a:p>
        </p:txBody>
      </p:sp>
    </p:spTree>
    <p:extLst>
      <p:ext uri="{BB962C8B-B14F-4D97-AF65-F5344CB8AC3E}">
        <p14:creationId xmlns:p14="http://schemas.microsoft.com/office/powerpoint/2010/main" val="894377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CF4"/>
        </a:solidFill>
        <a:effectLst/>
      </p:bgPr>
    </p:bg>
    <p:spTree>
      <p:nvGrpSpPr>
        <p:cNvPr id="1" name=""/>
        <p:cNvGrpSpPr/>
        <p:nvPr/>
      </p:nvGrpSpPr>
      <p:grpSpPr>
        <a:xfrm>
          <a:off x="0" y="0"/>
          <a:ext cx="0" cy="0"/>
          <a:chOff x="0" y="0"/>
          <a:chExt cx="0" cy="0"/>
        </a:xfrm>
      </p:grpSpPr>
      <p:grpSp>
        <p:nvGrpSpPr>
          <p:cNvPr id="2" name="Group 2"/>
          <p:cNvGrpSpPr/>
          <p:nvPr/>
        </p:nvGrpSpPr>
        <p:grpSpPr>
          <a:xfrm>
            <a:off x="-2307396" y="-585807"/>
            <a:ext cx="22902791" cy="11458614"/>
            <a:chOff x="0" y="0"/>
            <a:chExt cx="30537055" cy="15278151"/>
          </a:xfrm>
        </p:grpSpPr>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7645426" cy="7645426"/>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630752" y="0"/>
              <a:ext cx="7645426" cy="7645426"/>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7632726"/>
              <a:ext cx="7645426" cy="7645426"/>
            </a:xfrm>
            <a:prstGeom prst="rect">
              <a:avLst/>
            </a:prstGeom>
          </p:spPr>
        </p:pic>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630752" y="7632726"/>
              <a:ext cx="7645426" cy="7645426"/>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263478" y="0"/>
              <a:ext cx="7645426" cy="7645426"/>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891629" y="0"/>
              <a:ext cx="7645426" cy="7645426"/>
            </a:xfrm>
            <a:prstGeom prst="rect">
              <a:avLst/>
            </a:prstGeom>
          </p:spPr>
        </p:pic>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263478" y="7632726"/>
              <a:ext cx="7645426" cy="7645426"/>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891629" y="7632726"/>
              <a:ext cx="7645426" cy="7645426"/>
            </a:xfrm>
            <a:prstGeom prst="rect">
              <a:avLst/>
            </a:prstGeom>
          </p:spPr>
        </p:pic>
      </p:grpSp>
      <p:grpSp>
        <p:nvGrpSpPr>
          <p:cNvPr id="11" name="Group 11"/>
          <p:cNvGrpSpPr/>
          <p:nvPr/>
        </p:nvGrpSpPr>
        <p:grpSpPr>
          <a:xfrm>
            <a:off x="1504599" y="936485"/>
            <a:ext cx="15506533" cy="8414030"/>
            <a:chOff x="0" y="0"/>
            <a:chExt cx="6664593" cy="3616288"/>
          </a:xfrm>
        </p:grpSpPr>
        <p:sp>
          <p:nvSpPr>
            <p:cNvPr id="12" name="Freeform 12"/>
            <p:cNvSpPr/>
            <p:nvPr/>
          </p:nvSpPr>
          <p:spPr>
            <a:xfrm>
              <a:off x="48260" y="48260"/>
              <a:ext cx="6616333" cy="3568028"/>
            </a:xfrm>
            <a:custGeom>
              <a:avLst/>
              <a:gdLst/>
              <a:ahLst/>
              <a:cxnLst/>
              <a:rect l="l" t="t" r="r" b="b"/>
              <a:pathLst>
                <a:path w="6616333" h="3568028">
                  <a:moveTo>
                    <a:pt x="0" y="0"/>
                  </a:moveTo>
                  <a:lnTo>
                    <a:pt x="6616333" y="0"/>
                  </a:lnTo>
                  <a:lnTo>
                    <a:pt x="6616333" y="3568028"/>
                  </a:lnTo>
                  <a:lnTo>
                    <a:pt x="0" y="3568028"/>
                  </a:lnTo>
                  <a:close/>
                </a:path>
              </a:pathLst>
            </a:custGeom>
            <a:solidFill>
              <a:srgbClr val="244DB6"/>
            </a:solidFill>
          </p:spPr>
        </p:sp>
        <p:sp>
          <p:nvSpPr>
            <p:cNvPr id="13" name="Freeform 13"/>
            <p:cNvSpPr/>
            <p:nvPr/>
          </p:nvSpPr>
          <p:spPr>
            <a:xfrm>
              <a:off x="6350" y="6350"/>
              <a:ext cx="6616333" cy="3568028"/>
            </a:xfrm>
            <a:custGeom>
              <a:avLst/>
              <a:gdLst/>
              <a:ahLst/>
              <a:cxnLst/>
              <a:rect l="l" t="t" r="r" b="b"/>
              <a:pathLst>
                <a:path w="6616333" h="3568028">
                  <a:moveTo>
                    <a:pt x="0" y="0"/>
                  </a:moveTo>
                  <a:lnTo>
                    <a:pt x="6616333" y="0"/>
                  </a:lnTo>
                  <a:lnTo>
                    <a:pt x="6616333" y="3568028"/>
                  </a:lnTo>
                  <a:lnTo>
                    <a:pt x="0" y="3568028"/>
                  </a:lnTo>
                  <a:close/>
                </a:path>
              </a:pathLst>
            </a:custGeom>
            <a:solidFill>
              <a:srgbClr val="FFFCF4"/>
            </a:solidFill>
          </p:spPr>
        </p:sp>
        <p:sp>
          <p:nvSpPr>
            <p:cNvPr id="14" name="Freeform 14"/>
            <p:cNvSpPr/>
            <p:nvPr/>
          </p:nvSpPr>
          <p:spPr>
            <a:xfrm>
              <a:off x="0" y="0"/>
              <a:ext cx="6629033" cy="3580728"/>
            </a:xfrm>
            <a:custGeom>
              <a:avLst/>
              <a:gdLst/>
              <a:ahLst/>
              <a:cxnLst/>
              <a:rect l="l" t="t" r="r" b="b"/>
              <a:pathLst>
                <a:path w="6629033" h="3580728">
                  <a:moveTo>
                    <a:pt x="6629033" y="3580728"/>
                  </a:moveTo>
                  <a:lnTo>
                    <a:pt x="0" y="3580728"/>
                  </a:lnTo>
                  <a:lnTo>
                    <a:pt x="0" y="0"/>
                  </a:lnTo>
                  <a:lnTo>
                    <a:pt x="6629033" y="0"/>
                  </a:lnTo>
                  <a:lnTo>
                    <a:pt x="6629033" y="3580728"/>
                  </a:lnTo>
                  <a:close/>
                  <a:moveTo>
                    <a:pt x="12700" y="3568028"/>
                  </a:moveTo>
                  <a:lnTo>
                    <a:pt x="6616333" y="3568028"/>
                  </a:lnTo>
                  <a:lnTo>
                    <a:pt x="6616333" y="12700"/>
                  </a:lnTo>
                  <a:lnTo>
                    <a:pt x="12700" y="12700"/>
                  </a:lnTo>
                  <a:lnTo>
                    <a:pt x="12700" y="3568028"/>
                  </a:lnTo>
                  <a:close/>
                </a:path>
              </a:pathLst>
            </a:custGeom>
            <a:solidFill>
              <a:srgbClr val="244DB6"/>
            </a:solidFill>
          </p:spPr>
        </p:sp>
      </p:grpSp>
      <p:sp>
        <p:nvSpPr>
          <p:cNvPr id="15" name="AutoShape 15"/>
          <p:cNvSpPr/>
          <p:nvPr/>
        </p:nvSpPr>
        <p:spPr>
          <a:xfrm>
            <a:off x="1504599" y="2416190"/>
            <a:ext cx="15506533" cy="0"/>
          </a:xfrm>
          <a:prstGeom prst="line">
            <a:avLst/>
          </a:prstGeom>
          <a:ln w="19050" cap="flat">
            <a:solidFill>
              <a:srgbClr val="244DB6"/>
            </a:solidFill>
            <a:prstDash val="solid"/>
            <a:headEnd type="none" w="sm" len="sm"/>
            <a:tailEnd type="none" w="sm" len="sm"/>
          </a:ln>
        </p:spPr>
      </p:sp>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73221" y="599189"/>
            <a:ext cx="195011" cy="195011"/>
          </a:xfrm>
          <a:prstGeom prst="rect">
            <a:avLst/>
          </a:prstGeom>
        </p:spPr>
      </p:pic>
      <p:pic>
        <p:nvPicPr>
          <p:cNvPr id="17" name="Picture 1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73221" y="9492800"/>
            <a:ext cx="195011" cy="195011"/>
          </a:xfrm>
          <a:prstGeom prst="rect">
            <a:avLst/>
          </a:prstGeom>
        </p:spPr>
      </p:pic>
      <p:pic>
        <p:nvPicPr>
          <p:cNvPr id="18" name="Picture 1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645677" y="599189"/>
            <a:ext cx="195011" cy="195011"/>
          </a:xfrm>
          <a:prstGeom prst="rect">
            <a:avLst/>
          </a:prstGeom>
        </p:spPr>
      </p:pic>
      <p:pic>
        <p:nvPicPr>
          <p:cNvPr id="19" name="Picture 19"/>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645677" y="9492800"/>
            <a:ext cx="195011" cy="195011"/>
          </a:xfrm>
          <a:prstGeom prst="rect">
            <a:avLst/>
          </a:prstGeom>
        </p:spPr>
      </p:pic>
      <p:sp>
        <p:nvSpPr>
          <p:cNvPr id="20" name="TextBox 20"/>
          <p:cNvSpPr txBox="1"/>
          <p:nvPr/>
        </p:nvSpPr>
        <p:spPr>
          <a:xfrm>
            <a:off x="2437438" y="3097603"/>
            <a:ext cx="13413123" cy="4587621"/>
          </a:xfrm>
          <a:prstGeom prst="rect">
            <a:avLst/>
          </a:prstGeom>
        </p:spPr>
        <p:txBody>
          <a:bodyPr lIns="0" tIns="0" rIns="0" bIns="0" rtlCol="0" anchor="t">
            <a:spAutoFit/>
          </a:bodyPr>
          <a:lstStyle/>
          <a:p>
            <a:pPr>
              <a:lnSpc>
                <a:spcPts val="3312"/>
              </a:lnSpc>
            </a:pPr>
            <a:r>
              <a:rPr lang="en-US" sz="2300" dirty="0">
                <a:solidFill>
                  <a:srgbClr val="5576CB"/>
                </a:solidFill>
                <a:latin typeface="Roboto Mono Light Bold"/>
              </a:rPr>
              <a:t>Extensive prior research[1] in crime analysis suggests how crime is correlated with the male-female ratio, unemployment, and income scale.</a:t>
            </a:r>
          </a:p>
          <a:p>
            <a:pPr>
              <a:lnSpc>
                <a:spcPts val="3312"/>
              </a:lnSpc>
            </a:pPr>
            <a:endParaRPr lang="en-US" sz="2300" dirty="0">
              <a:solidFill>
                <a:srgbClr val="5576CB"/>
              </a:solidFill>
              <a:latin typeface="Roboto Mono Light Bold"/>
            </a:endParaRPr>
          </a:p>
          <a:p>
            <a:pPr>
              <a:lnSpc>
                <a:spcPts val="3312"/>
              </a:lnSpc>
            </a:pPr>
            <a:r>
              <a:rPr lang="en-US" sz="2300" dirty="0">
                <a:solidFill>
                  <a:srgbClr val="5576CB"/>
                </a:solidFill>
                <a:latin typeface="Roboto Mono Light Bold"/>
              </a:rPr>
              <a:t>Our problem statement is to find enough evidence that people's sentiments on social media, public safety personnel, political inclinations, and mental health add value to the above approach.</a:t>
            </a:r>
          </a:p>
          <a:p>
            <a:pPr>
              <a:lnSpc>
                <a:spcPts val="3312"/>
              </a:lnSpc>
            </a:pPr>
            <a:endParaRPr lang="en-US" sz="2300" dirty="0">
              <a:solidFill>
                <a:srgbClr val="5576CB"/>
              </a:solidFill>
              <a:latin typeface="Roboto Mono Light Bold"/>
            </a:endParaRPr>
          </a:p>
          <a:p>
            <a:pPr>
              <a:lnSpc>
                <a:spcPts val="3312"/>
              </a:lnSpc>
            </a:pPr>
            <a:endParaRPr lang="en-US" sz="2300" dirty="0">
              <a:solidFill>
                <a:srgbClr val="5576CB"/>
              </a:solidFill>
              <a:latin typeface="Roboto Mono Light Bold"/>
            </a:endParaRPr>
          </a:p>
          <a:p>
            <a:pPr>
              <a:lnSpc>
                <a:spcPts val="3312"/>
              </a:lnSpc>
            </a:pPr>
            <a:endParaRPr lang="en-US" sz="2300" dirty="0">
              <a:solidFill>
                <a:srgbClr val="5576CB"/>
              </a:solidFill>
              <a:latin typeface="Roboto Mono Light Bold"/>
            </a:endParaRPr>
          </a:p>
          <a:p>
            <a:pPr>
              <a:lnSpc>
                <a:spcPts val="3312"/>
              </a:lnSpc>
            </a:pPr>
            <a:endParaRPr lang="en-US" sz="2300" dirty="0">
              <a:solidFill>
                <a:srgbClr val="5576CB"/>
              </a:solidFill>
              <a:latin typeface="Roboto Mono Light Bold"/>
            </a:endParaRPr>
          </a:p>
          <a:p>
            <a:pPr>
              <a:lnSpc>
                <a:spcPts val="3312"/>
              </a:lnSpc>
            </a:pPr>
            <a:endParaRPr lang="en-US" sz="2300" dirty="0">
              <a:solidFill>
                <a:srgbClr val="5576CB"/>
              </a:solidFill>
              <a:latin typeface="Roboto Mono Light Bold"/>
            </a:endParaRPr>
          </a:p>
        </p:txBody>
      </p:sp>
      <p:pic>
        <p:nvPicPr>
          <p:cNvPr id="21" name="Picture 21"/>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2746987" y="5714196"/>
            <a:ext cx="3406601" cy="3406601"/>
          </a:xfrm>
          <a:prstGeom prst="rect">
            <a:avLst/>
          </a:prstGeom>
        </p:spPr>
      </p:pic>
      <p:sp>
        <p:nvSpPr>
          <p:cNvPr id="22" name="TextBox 22"/>
          <p:cNvSpPr txBox="1"/>
          <p:nvPr/>
        </p:nvSpPr>
        <p:spPr>
          <a:xfrm>
            <a:off x="2149809" y="1595571"/>
            <a:ext cx="6550278" cy="475645"/>
          </a:xfrm>
          <a:prstGeom prst="rect">
            <a:avLst/>
          </a:prstGeom>
        </p:spPr>
        <p:txBody>
          <a:bodyPr lIns="0" tIns="0" rIns="0" bIns="0" rtlCol="0" anchor="t">
            <a:spAutoFit/>
          </a:bodyPr>
          <a:lstStyle/>
          <a:p>
            <a:pPr algn="ctr">
              <a:lnSpc>
                <a:spcPts val="3371"/>
              </a:lnSpc>
            </a:pPr>
            <a:r>
              <a:rPr lang="en-US" sz="3180" spc="149">
                <a:solidFill>
                  <a:srgbClr val="244DB6"/>
                </a:solidFill>
                <a:latin typeface="Blink Twice Bold"/>
              </a:rPr>
              <a:t>PROBLEM STATEMENT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CF4"/>
        </a:solidFill>
        <a:effectLst/>
      </p:bgPr>
    </p:bg>
    <p:spTree>
      <p:nvGrpSpPr>
        <p:cNvPr id="1" name=""/>
        <p:cNvGrpSpPr/>
        <p:nvPr/>
      </p:nvGrpSpPr>
      <p:grpSpPr>
        <a:xfrm>
          <a:off x="0" y="0"/>
          <a:ext cx="0" cy="0"/>
          <a:chOff x="0" y="0"/>
          <a:chExt cx="0" cy="0"/>
        </a:xfrm>
      </p:grpSpPr>
      <p:grpSp>
        <p:nvGrpSpPr>
          <p:cNvPr id="2" name="Group 2"/>
          <p:cNvGrpSpPr/>
          <p:nvPr/>
        </p:nvGrpSpPr>
        <p:grpSpPr>
          <a:xfrm>
            <a:off x="-2307396" y="-585807"/>
            <a:ext cx="22902791" cy="11458614"/>
            <a:chOff x="0" y="0"/>
            <a:chExt cx="30537055" cy="15278151"/>
          </a:xfrm>
        </p:grpSpPr>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7645426" cy="7645426"/>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630752" y="0"/>
              <a:ext cx="7645426" cy="7645426"/>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7632726"/>
              <a:ext cx="7645426" cy="7645426"/>
            </a:xfrm>
            <a:prstGeom prst="rect">
              <a:avLst/>
            </a:prstGeom>
          </p:spPr>
        </p:pic>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263478" y="0"/>
              <a:ext cx="7645426" cy="7645426"/>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891629" y="0"/>
              <a:ext cx="7645426" cy="7645426"/>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263478" y="7632726"/>
              <a:ext cx="7645426" cy="7645426"/>
            </a:xfrm>
            <a:prstGeom prst="rect">
              <a:avLst/>
            </a:prstGeom>
          </p:spPr>
        </p:pic>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891629" y="7632726"/>
              <a:ext cx="7645426" cy="7645426"/>
            </a:xfrm>
            <a:prstGeom prst="rect">
              <a:avLst/>
            </a:prstGeom>
          </p:spPr>
        </p:pic>
      </p:grpSp>
      <p:pic>
        <p:nvPicPr>
          <p:cNvPr id="10" name="Picture 1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73221" y="599189"/>
            <a:ext cx="195011" cy="195011"/>
          </a:xfrm>
          <a:prstGeom prst="rect">
            <a:avLst/>
          </a:prstGeom>
        </p:spPr>
      </p:pic>
      <p:pic>
        <p:nvPicPr>
          <p:cNvPr id="11" name="Picture 11"/>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645677" y="599189"/>
            <a:ext cx="195011" cy="195011"/>
          </a:xfrm>
          <a:prstGeom prst="rect">
            <a:avLst/>
          </a:prstGeom>
        </p:spPr>
      </p:pic>
      <p:pic>
        <p:nvPicPr>
          <p:cNvPr id="12" name="Picture 1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645677" y="9492800"/>
            <a:ext cx="195011" cy="195011"/>
          </a:xfrm>
          <a:prstGeom prst="rect">
            <a:avLst/>
          </a:prstGeom>
        </p:spPr>
      </p:pic>
      <p:grpSp>
        <p:nvGrpSpPr>
          <p:cNvPr id="13" name="Group 13"/>
          <p:cNvGrpSpPr/>
          <p:nvPr/>
        </p:nvGrpSpPr>
        <p:grpSpPr>
          <a:xfrm>
            <a:off x="1558671" y="2084894"/>
            <a:ext cx="15700629" cy="1089766"/>
            <a:chOff x="0" y="0"/>
            <a:chExt cx="6748014" cy="468374"/>
          </a:xfrm>
        </p:grpSpPr>
        <p:sp>
          <p:nvSpPr>
            <p:cNvPr id="14" name="Freeform 14"/>
            <p:cNvSpPr/>
            <p:nvPr/>
          </p:nvSpPr>
          <p:spPr>
            <a:xfrm>
              <a:off x="48260" y="48260"/>
              <a:ext cx="6699754" cy="420114"/>
            </a:xfrm>
            <a:custGeom>
              <a:avLst/>
              <a:gdLst/>
              <a:ahLst/>
              <a:cxnLst/>
              <a:rect l="l" t="t" r="r" b="b"/>
              <a:pathLst>
                <a:path w="6699754" h="420114">
                  <a:moveTo>
                    <a:pt x="0" y="0"/>
                  </a:moveTo>
                  <a:lnTo>
                    <a:pt x="6699754" y="0"/>
                  </a:lnTo>
                  <a:lnTo>
                    <a:pt x="6699754" y="420114"/>
                  </a:lnTo>
                  <a:lnTo>
                    <a:pt x="0" y="420114"/>
                  </a:lnTo>
                  <a:close/>
                </a:path>
              </a:pathLst>
            </a:custGeom>
            <a:solidFill>
              <a:srgbClr val="244DB6"/>
            </a:solidFill>
          </p:spPr>
        </p:sp>
        <p:sp>
          <p:nvSpPr>
            <p:cNvPr id="15" name="Freeform 15"/>
            <p:cNvSpPr/>
            <p:nvPr/>
          </p:nvSpPr>
          <p:spPr>
            <a:xfrm>
              <a:off x="6350" y="6350"/>
              <a:ext cx="6699754" cy="420114"/>
            </a:xfrm>
            <a:custGeom>
              <a:avLst/>
              <a:gdLst/>
              <a:ahLst/>
              <a:cxnLst/>
              <a:rect l="l" t="t" r="r" b="b"/>
              <a:pathLst>
                <a:path w="6699754" h="420114">
                  <a:moveTo>
                    <a:pt x="0" y="0"/>
                  </a:moveTo>
                  <a:lnTo>
                    <a:pt x="6699754" y="0"/>
                  </a:lnTo>
                  <a:lnTo>
                    <a:pt x="6699754" y="420114"/>
                  </a:lnTo>
                  <a:lnTo>
                    <a:pt x="0" y="420114"/>
                  </a:lnTo>
                  <a:close/>
                </a:path>
              </a:pathLst>
            </a:custGeom>
            <a:solidFill>
              <a:srgbClr val="FFFCF4"/>
            </a:solidFill>
          </p:spPr>
        </p:sp>
        <p:sp>
          <p:nvSpPr>
            <p:cNvPr id="16" name="Freeform 16"/>
            <p:cNvSpPr/>
            <p:nvPr/>
          </p:nvSpPr>
          <p:spPr>
            <a:xfrm>
              <a:off x="0" y="0"/>
              <a:ext cx="6712454" cy="432814"/>
            </a:xfrm>
            <a:custGeom>
              <a:avLst/>
              <a:gdLst/>
              <a:ahLst/>
              <a:cxnLst/>
              <a:rect l="l" t="t" r="r" b="b"/>
              <a:pathLst>
                <a:path w="6712454" h="432814">
                  <a:moveTo>
                    <a:pt x="6712454" y="432814"/>
                  </a:moveTo>
                  <a:lnTo>
                    <a:pt x="0" y="432814"/>
                  </a:lnTo>
                  <a:lnTo>
                    <a:pt x="0" y="0"/>
                  </a:lnTo>
                  <a:lnTo>
                    <a:pt x="6712454" y="0"/>
                  </a:lnTo>
                  <a:lnTo>
                    <a:pt x="6712454" y="432814"/>
                  </a:lnTo>
                  <a:close/>
                  <a:moveTo>
                    <a:pt x="12700" y="420114"/>
                  </a:moveTo>
                  <a:lnTo>
                    <a:pt x="6699754" y="420114"/>
                  </a:lnTo>
                  <a:lnTo>
                    <a:pt x="6699754" y="12700"/>
                  </a:lnTo>
                  <a:lnTo>
                    <a:pt x="12700" y="12700"/>
                  </a:lnTo>
                  <a:lnTo>
                    <a:pt x="12700" y="420114"/>
                  </a:lnTo>
                  <a:close/>
                </a:path>
              </a:pathLst>
            </a:custGeom>
            <a:solidFill>
              <a:srgbClr val="244DB6"/>
            </a:solidFill>
          </p:spPr>
        </p:sp>
      </p:grpSp>
      <p:pic>
        <p:nvPicPr>
          <p:cNvPr id="17" name="Picture 1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73221" y="9492800"/>
            <a:ext cx="195011" cy="195011"/>
          </a:xfrm>
          <a:prstGeom prst="rect">
            <a:avLst/>
          </a:prstGeom>
        </p:spPr>
      </p:pic>
      <p:sp>
        <p:nvSpPr>
          <p:cNvPr id="18" name="TextBox 18"/>
          <p:cNvSpPr txBox="1"/>
          <p:nvPr/>
        </p:nvSpPr>
        <p:spPr>
          <a:xfrm>
            <a:off x="7807177" y="8931809"/>
            <a:ext cx="9838500" cy="300557"/>
          </a:xfrm>
          <a:prstGeom prst="rect">
            <a:avLst/>
          </a:prstGeom>
        </p:spPr>
        <p:txBody>
          <a:bodyPr lIns="0" tIns="0" rIns="0" bIns="0" rtlCol="0" anchor="t">
            <a:spAutoFit/>
          </a:bodyPr>
          <a:lstStyle/>
          <a:p>
            <a:pPr>
              <a:lnSpc>
                <a:spcPts val="2450"/>
              </a:lnSpc>
            </a:pPr>
            <a:r>
              <a:rPr lang="en-US" sz="1701">
                <a:solidFill>
                  <a:srgbClr val="5576CB"/>
                </a:solidFill>
                <a:latin typeface="Roboto Mono Light Bold"/>
              </a:rPr>
              <a:t>The chart above represents the population distribution(basis 2021 Census)</a:t>
            </a:r>
          </a:p>
        </p:txBody>
      </p:sp>
      <p:sp>
        <p:nvSpPr>
          <p:cNvPr id="19" name="TextBox 19"/>
          <p:cNvSpPr txBox="1"/>
          <p:nvPr/>
        </p:nvSpPr>
        <p:spPr>
          <a:xfrm>
            <a:off x="1711071" y="3279435"/>
            <a:ext cx="5225805" cy="6793560"/>
          </a:xfrm>
          <a:prstGeom prst="rect">
            <a:avLst/>
          </a:prstGeom>
        </p:spPr>
        <p:txBody>
          <a:bodyPr lIns="0" tIns="0" rIns="0" bIns="0" rtlCol="0" anchor="t">
            <a:spAutoFit/>
          </a:bodyPr>
          <a:lstStyle/>
          <a:p>
            <a:pPr marL="388984" lvl="1" indent="-194492">
              <a:lnSpc>
                <a:spcPts val="2594"/>
              </a:lnSpc>
              <a:buFont typeface="Arial"/>
              <a:buChar char="•"/>
            </a:pPr>
            <a:r>
              <a:rPr lang="en-US" sz="1801">
                <a:solidFill>
                  <a:srgbClr val="5576CB"/>
                </a:solidFill>
                <a:latin typeface="Roboto Mono Light Bold"/>
              </a:rPr>
              <a:t>Cites from all over the country with low and high population groups were selected to ensure unbiased data analysis.</a:t>
            </a:r>
          </a:p>
          <a:p>
            <a:pPr marL="388984" lvl="1" indent="-194492">
              <a:lnSpc>
                <a:spcPts val="2594"/>
              </a:lnSpc>
              <a:buFont typeface="Arial"/>
              <a:buChar char="•"/>
            </a:pPr>
            <a:r>
              <a:rPr lang="en-US" sz="1801">
                <a:solidFill>
                  <a:srgbClr val="5576CB"/>
                </a:solidFill>
                <a:latin typeface="Roboto Mono Light Bold"/>
              </a:rPr>
              <a:t>Based on the factors above, the following cities are considered:</a:t>
            </a:r>
          </a:p>
          <a:p>
            <a:pPr marL="777969" lvl="2" indent="-259323">
              <a:lnSpc>
                <a:spcPts val="2594"/>
              </a:lnSpc>
              <a:buFont typeface="Arial"/>
              <a:buChar char="⚬"/>
            </a:pPr>
            <a:r>
              <a:rPr lang="en-US" sz="1801">
                <a:solidFill>
                  <a:srgbClr val="5576CB"/>
                </a:solidFill>
                <a:latin typeface="Roboto Mono Light Bold"/>
              </a:rPr>
              <a:t>Boston</a:t>
            </a:r>
          </a:p>
          <a:p>
            <a:pPr marL="777969" lvl="2" indent="-259323">
              <a:lnSpc>
                <a:spcPts val="2594"/>
              </a:lnSpc>
              <a:buFont typeface="Arial"/>
              <a:buChar char="⚬"/>
            </a:pPr>
            <a:r>
              <a:rPr lang="en-US" sz="1801">
                <a:solidFill>
                  <a:srgbClr val="5576CB"/>
                </a:solidFill>
                <a:latin typeface="Roboto Mono Light Bold"/>
              </a:rPr>
              <a:t>New York City</a:t>
            </a:r>
          </a:p>
          <a:p>
            <a:pPr marL="777969" lvl="2" indent="-259323">
              <a:lnSpc>
                <a:spcPts val="2594"/>
              </a:lnSpc>
              <a:buFont typeface="Arial"/>
              <a:buChar char="⚬"/>
            </a:pPr>
            <a:r>
              <a:rPr lang="en-US" sz="1801">
                <a:solidFill>
                  <a:srgbClr val="5576CB"/>
                </a:solidFill>
                <a:latin typeface="Roboto Mono Light Bold"/>
              </a:rPr>
              <a:t>Indianapolis</a:t>
            </a:r>
          </a:p>
          <a:p>
            <a:pPr marL="777969" lvl="2" indent="-259323">
              <a:lnSpc>
                <a:spcPts val="2594"/>
              </a:lnSpc>
              <a:buFont typeface="Arial"/>
              <a:buChar char="⚬"/>
            </a:pPr>
            <a:r>
              <a:rPr lang="en-US" sz="1801">
                <a:solidFill>
                  <a:srgbClr val="5576CB"/>
                </a:solidFill>
                <a:latin typeface="Roboto Mono Light Bold"/>
              </a:rPr>
              <a:t>Nashville</a:t>
            </a:r>
          </a:p>
          <a:p>
            <a:pPr marL="777969" lvl="2" indent="-259323">
              <a:lnSpc>
                <a:spcPts val="2594"/>
              </a:lnSpc>
              <a:buFont typeface="Arial"/>
              <a:buChar char="⚬"/>
            </a:pPr>
            <a:r>
              <a:rPr lang="en-US" sz="1801">
                <a:solidFill>
                  <a:srgbClr val="5576CB"/>
                </a:solidFill>
                <a:latin typeface="Roboto Mono Light Bold"/>
              </a:rPr>
              <a:t>New Orleans</a:t>
            </a:r>
          </a:p>
          <a:p>
            <a:pPr marL="777969" lvl="2" indent="-259323">
              <a:lnSpc>
                <a:spcPts val="2594"/>
              </a:lnSpc>
              <a:buFont typeface="Arial"/>
              <a:buChar char="⚬"/>
            </a:pPr>
            <a:r>
              <a:rPr lang="en-US" sz="1801">
                <a:solidFill>
                  <a:srgbClr val="5576CB"/>
                </a:solidFill>
                <a:latin typeface="Roboto Mono Light Bold"/>
              </a:rPr>
              <a:t>Dallas</a:t>
            </a:r>
          </a:p>
          <a:p>
            <a:pPr marL="777969" lvl="2" indent="-259323">
              <a:lnSpc>
                <a:spcPts val="2594"/>
              </a:lnSpc>
              <a:buFont typeface="Arial"/>
              <a:buChar char="⚬"/>
            </a:pPr>
            <a:r>
              <a:rPr lang="en-US" sz="1801">
                <a:solidFill>
                  <a:srgbClr val="5576CB"/>
                </a:solidFill>
                <a:latin typeface="Roboto Mono Light Bold"/>
              </a:rPr>
              <a:t>Los Angeles</a:t>
            </a:r>
          </a:p>
          <a:p>
            <a:pPr marL="777969" lvl="2" indent="-259323">
              <a:lnSpc>
                <a:spcPts val="2594"/>
              </a:lnSpc>
              <a:buFont typeface="Arial"/>
              <a:buChar char="⚬"/>
            </a:pPr>
            <a:r>
              <a:rPr lang="en-US" sz="1801">
                <a:solidFill>
                  <a:srgbClr val="5576CB"/>
                </a:solidFill>
                <a:latin typeface="Roboto Mono Light Bold"/>
              </a:rPr>
              <a:t>Denver</a:t>
            </a:r>
          </a:p>
          <a:p>
            <a:pPr marL="777969" lvl="2" indent="-259323">
              <a:lnSpc>
                <a:spcPts val="2594"/>
              </a:lnSpc>
              <a:buFont typeface="Arial"/>
              <a:buChar char="⚬"/>
            </a:pPr>
            <a:r>
              <a:rPr lang="en-US" sz="1801">
                <a:solidFill>
                  <a:srgbClr val="5576CB"/>
                </a:solidFill>
                <a:latin typeface="Roboto Mono Light Bold"/>
              </a:rPr>
              <a:t>Seattle</a:t>
            </a:r>
          </a:p>
          <a:p>
            <a:pPr marL="777969" lvl="2" indent="-259323">
              <a:lnSpc>
                <a:spcPts val="2594"/>
              </a:lnSpc>
              <a:buFont typeface="Arial"/>
              <a:buChar char="⚬"/>
            </a:pPr>
            <a:r>
              <a:rPr lang="en-US" sz="1801">
                <a:solidFill>
                  <a:srgbClr val="5576CB"/>
                </a:solidFill>
                <a:latin typeface="Roboto Mono Light Bold"/>
              </a:rPr>
              <a:t>Chicago</a:t>
            </a:r>
          </a:p>
          <a:p>
            <a:pPr>
              <a:lnSpc>
                <a:spcPts val="2594"/>
              </a:lnSpc>
            </a:pPr>
            <a:endParaRPr lang="en-US" sz="1801">
              <a:solidFill>
                <a:srgbClr val="5576CB"/>
              </a:solidFill>
              <a:latin typeface="Roboto Mono Light Bold"/>
            </a:endParaRPr>
          </a:p>
          <a:p>
            <a:pPr>
              <a:lnSpc>
                <a:spcPts val="2594"/>
              </a:lnSpc>
            </a:pPr>
            <a:endParaRPr lang="en-US" sz="1801">
              <a:solidFill>
                <a:srgbClr val="5576CB"/>
              </a:solidFill>
              <a:latin typeface="Roboto Mono Light Bold"/>
            </a:endParaRPr>
          </a:p>
          <a:p>
            <a:pPr>
              <a:lnSpc>
                <a:spcPts val="2594"/>
              </a:lnSpc>
            </a:pPr>
            <a:endParaRPr lang="en-US" sz="1801">
              <a:solidFill>
                <a:srgbClr val="5576CB"/>
              </a:solidFill>
              <a:latin typeface="Roboto Mono Light Bold"/>
            </a:endParaRPr>
          </a:p>
          <a:p>
            <a:pPr>
              <a:lnSpc>
                <a:spcPts val="2594"/>
              </a:lnSpc>
            </a:pPr>
            <a:endParaRPr lang="en-US" sz="1801">
              <a:solidFill>
                <a:srgbClr val="5576CB"/>
              </a:solidFill>
              <a:latin typeface="Roboto Mono Light Bold"/>
            </a:endParaRPr>
          </a:p>
          <a:p>
            <a:pPr>
              <a:lnSpc>
                <a:spcPts val="2594"/>
              </a:lnSpc>
            </a:pPr>
            <a:endParaRPr lang="en-US" sz="1801">
              <a:solidFill>
                <a:srgbClr val="5576CB"/>
              </a:solidFill>
              <a:latin typeface="Roboto Mono Light Bold"/>
            </a:endParaRPr>
          </a:p>
        </p:txBody>
      </p:sp>
      <p:sp>
        <p:nvSpPr>
          <p:cNvPr id="20" name="TextBox 20"/>
          <p:cNvSpPr txBox="1"/>
          <p:nvPr/>
        </p:nvSpPr>
        <p:spPr>
          <a:xfrm>
            <a:off x="1876547" y="2410702"/>
            <a:ext cx="7532439" cy="438150"/>
          </a:xfrm>
          <a:prstGeom prst="rect">
            <a:avLst/>
          </a:prstGeom>
        </p:spPr>
        <p:txBody>
          <a:bodyPr lIns="0" tIns="0" rIns="0" bIns="0" rtlCol="0" anchor="t">
            <a:spAutoFit/>
          </a:bodyPr>
          <a:lstStyle/>
          <a:p>
            <a:pPr marL="629579" lvl="1" indent="-314789">
              <a:lnSpc>
                <a:spcPts val="3499"/>
              </a:lnSpc>
              <a:buFont typeface="Arial"/>
              <a:buChar char="•"/>
            </a:pPr>
            <a:r>
              <a:rPr lang="en-US" sz="2916">
                <a:solidFill>
                  <a:srgbClr val="244DB6"/>
                </a:solidFill>
                <a:latin typeface="Roboto Mono Regular"/>
              </a:rPr>
              <a:t>Selection of cities</a:t>
            </a:r>
          </a:p>
        </p:txBody>
      </p:sp>
      <p:sp>
        <p:nvSpPr>
          <p:cNvPr id="21" name="TextBox 21"/>
          <p:cNvSpPr txBox="1"/>
          <p:nvPr/>
        </p:nvSpPr>
        <p:spPr>
          <a:xfrm>
            <a:off x="1558671" y="1294573"/>
            <a:ext cx="7561535" cy="466471"/>
          </a:xfrm>
          <a:prstGeom prst="rect">
            <a:avLst/>
          </a:prstGeom>
        </p:spPr>
        <p:txBody>
          <a:bodyPr lIns="0" tIns="0" rIns="0" bIns="0" rtlCol="0" anchor="t">
            <a:spAutoFit/>
          </a:bodyPr>
          <a:lstStyle/>
          <a:p>
            <a:pPr algn="ctr">
              <a:lnSpc>
                <a:spcPts val="3392"/>
              </a:lnSpc>
            </a:pPr>
            <a:r>
              <a:rPr lang="en-US" sz="3200" spc="150">
                <a:solidFill>
                  <a:srgbClr val="244DB6"/>
                </a:solidFill>
                <a:latin typeface="Blink Twice Bold"/>
              </a:rPr>
              <a:t>DATA COLLECTION</a:t>
            </a:r>
          </a:p>
        </p:txBody>
      </p:sp>
      <p:grpSp>
        <p:nvGrpSpPr>
          <p:cNvPr id="22" name="Group 22"/>
          <p:cNvGrpSpPr/>
          <p:nvPr/>
        </p:nvGrpSpPr>
        <p:grpSpPr>
          <a:xfrm>
            <a:off x="-2331190" y="5143500"/>
            <a:ext cx="22902791" cy="11458614"/>
            <a:chOff x="0" y="0"/>
            <a:chExt cx="30537055" cy="15278151"/>
          </a:xfrm>
        </p:grpSpPr>
        <p:pic>
          <p:nvPicPr>
            <p:cNvPr id="23" name="Picture 2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7645426" cy="7645426"/>
            </a:xfrm>
            <a:prstGeom prst="rect">
              <a:avLst/>
            </a:prstGeom>
          </p:spPr>
        </p:pic>
        <p:pic>
          <p:nvPicPr>
            <p:cNvPr id="24" name="Picture 2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630752" y="0"/>
              <a:ext cx="7645426" cy="7645426"/>
            </a:xfrm>
            <a:prstGeom prst="rect">
              <a:avLst/>
            </a:prstGeom>
          </p:spPr>
        </p:pic>
        <p:pic>
          <p:nvPicPr>
            <p:cNvPr id="25" name="Picture 2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7632726"/>
              <a:ext cx="7645426" cy="7645426"/>
            </a:xfrm>
            <a:prstGeom prst="rect">
              <a:avLst/>
            </a:prstGeom>
          </p:spPr>
        </p:pic>
        <p:pic>
          <p:nvPicPr>
            <p:cNvPr id="26" name="Picture 2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263478" y="0"/>
              <a:ext cx="7645426" cy="7645426"/>
            </a:xfrm>
            <a:prstGeom prst="rect">
              <a:avLst/>
            </a:prstGeom>
          </p:spPr>
        </p:pic>
        <p:pic>
          <p:nvPicPr>
            <p:cNvPr id="27" name="Picture 2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891629" y="0"/>
              <a:ext cx="7645426" cy="7645426"/>
            </a:xfrm>
            <a:prstGeom prst="rect">
              <a:avLst/>
            </a:prstGeom>
          </p:spPr>
        </p:pic>
        <p:pic>
          <p:nvPicPr>
            <p:cNvPr id="28" name="Picture 2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263478" y="7632726"/>
              <a:ext cx="7645426" cy="7645426"/>
            </a:xfrm>
            <a:prstGeom prst="rect">
              <a:avLst/>
            </a:prstGeom>
          </p:spPr>
        </p:pic>
        <p:pic>
          <p:nvPicPr>
            <p:cNvPr id="29" name="Picture 2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891629" y="7632726"/>
              <a:ext cx="7645426" cy="7645426"/>
            </a:xfrm>
            <a:prstGeom prst="rect">
              <a:avLst/>
            </a:prstGeom>
          </p:spPr>
        </p:pic>
      </p:grpSp>
      <p:pic>
        <p:nvPicPr>
          <p:cNvPr id="30" name="Picture 30"/>
          <p:cNvPicPr>
            <a:picLocks noChangeAspect="1"/>
          </p:cNvPicPr>
          <p:nvPr/>
        </p:nvPicPr>
        <p:blipFill>
          <a:blip r:embed="rId7"/>
          <a:srcRect/>
          <a:stretch>
            <a:fillRect/>
          </a:stretch>
        </p:blipFill>
        <p:spPr>
          <a:xfrm>
            <a:off x="7975101" y="2084894"/>
            <a:ext cx="9223876" cy="807089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CF4"/>
        </a:solidFill>
        <a:effectLst/>
      </p:bgPr>
    </p:bg>
    <p:spTree>
      <p:nvGrpSpPr>
        <p:cNvPr id="1" name=""/>
        <p:cNvGrpSpPr/>
        <p:nvPr/>
      </p:nvGrpSpPr>
      <p:grpSpPr>
        <a:xfrm>
          <a:off x="0" y="0"/>
          <a:ext cx="0" cy="0"/>
          <a:chOff x="0" y="0"/>
          <a:chExt cx="0" cy="0"/>
        </a:xfrm>
      </p:grpSpPr>
      <p:grpSp>
        <p:nvGrpSpPr>
          <p:cNvPr id="2" name="Group 2"/>
          <p:cNvGrpSpPr/>
          <p:nvPr/>
        </p:nvGrpSpPr>
        <p:grpSpPr>
          <a:xfrm>
            <a:off x="-2331190" y="-749417"/>
            <a:ext cx="22902791" cy="11458614"/>
            <a:chOff x="0" y="0"/>
            <a:chExt cx="30537055" cy="15278151"/>
          </a:xfrm>
        </p:grpSpPr>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7645426" cy="7645426"/>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630752" y="0"/>
              <a:ext cx="7645426" cy="7645426"/>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7632726"/>
              <a:ext cx="7645426" cy="7645426"/>
            </a:xfrm>
            <a:prstGeom prst="rect">
              <a:avLst/>
            </a:prstGeom>
          </p:spPr>
        </p:pic>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263478" y="0"/>
              <a:ext cx="7645426" cy="7645426"/>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891629" y="0"/>
              <a:ext cx="7645426" cy="7645426"/>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263478" y="7632726"/>
              <a:ext cx="7645426" cy="7645426"/>
            </a:xfrm>
            <a:prstGeom prst="rect">
              <a:avLst/>
            </a:prstGeom>
          </p:spPr>
        </p:pic>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891629" y="7632726"/>
              <a:ext cx="7645426" cy="7645426"/>
            </a:xfrm>
            <a:prstGeom prst="rect">
              <a:avLst/>
            </a:prstGeom>
          </p:spPr>
        </p:pic>
      </p:grpSp>
      <p:pic>
        <p:nvPicPr>
          <p:cNvPr id="10" name="Picture 1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73221" y="599189"/>
            <a:ext cx="195011" cy="195011"/>
          </a:xfrm>
          <a:prstGeom prst="rect">
            <a:avLst/>
          </a:prstGeom>
        </p:spPr>
      </p:pic>
      <p:pic>
        <p:nvPicPr>
          <p:cNvPr id="11" name="Picture 11"/>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645677" y="599189"/>
            <a:ext cx="195011" cy="195011"/>
          </a:xfrm>
          <a:prstGeom prst="rect">
            <a:avLst/>
          </a:prstGeom>
        </p:spPr>
      </p:pic>
      <p:pic>
        <p:nvPicPr>
          <p:cNvPr id="12" name="Picture 1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645677" y="9492800"/>
            <a:ext cx="195011" cy="195011"/>
          </a:xfrm>
          <a:prstGeom prst="rect">
            <a:avLst/>
          </a:prstGeom>
        </p:spPr>
      </p:pic>
      <p:grpSp>
        <p:nvGrpSpPr>
          <p:cNvPr id="13" name="Group 13"/>
          <p:cNvGrpSpPr/>
          <p:nvPr/>
        </p:nvGrpSpPr>
        <p:grpSpPr>
          <a:xfrm>
            <a:off x="1558671" y="2084894"/>
            <a:ext cx="15700629" cy="1089766"/>
            <a:chOff x="0" y="0"/>
            <a:chExt cx="6748014" cy="468374"/>
          </a:xfrm>
        </p:grpSpPr>
        <p:sp>
          <p:nvSpPr>
            <p:cNvPr id="14" name="Freeform 14"/>
            <p:cNvSpPr/>
            <p:nvPr/>
          </p:nvSpPr>
          <p:spPr>
            <a:xfrm>
              <a:off x="48260" y="48260"/>
              <a:ext cx="6699754" cy="420114"/>
            </a:xfrm>
            <a:custGeom>
              <a:avLst/>
              <a:gdLst/>
              <a:ahLst/>
              <a:cxnLst/>
              <a:rect l="l" t="t" r="r" b="b"/>
              <a:pathLst>
                <a:path w="6699754" h="420114">
                  <a:moveTo>
                    <a:pt x="0" y="0"/>
                  </a:moveTo>
                  <a:lnTo>
                    <a:pt x="6699754" y="0"/>
                  </a:lnTo>
                  <a:lnTo>
                    <a:pt x="6699754" y="420114"/>
                  </a:lnTo>
                  <a:lnTo>
                    <a:pt x="0" y="420114"/>
                  </a:lnTo>
                  <a:close/>
                </a:path>
              </a:pathLst>
            </a:custGeom>
            <a:solidFill>
              <a:srgbClr val="244DB6"/>
            </a:solidFill>
          </p:spPr>
        </p:sp>
        <p:sp>
          <p:nvSpPr>
            <p:cNvPr id="15" name="Freeform 15"/>
            <p:cNvSpPr/>
            <p:nvPr/>
          </p:nvSpPr>
          <p:spPr>
            <a:xfrm>
              <a:off x="6350" y="6350"/>
              <a:ext cx="6699754" cy="420114"/>
            </a:xfrm>
            <a:custGeom>
              <a:avLst/>
              <a:gdLst/>
              <a:ahLst/>
              <a:cxnLst/>
              <a:rect l="l" t="t" r="r" b="b"/>
              <a:pathLst>
                <a:path w="6699754" h="420114">
                  <a:moveTo>
                    <a:pt x="0" y="0"/>
                  </a:moveTo>
                  <a:lnTo>
                    <a:pt x="6699754" y="0"/>
                  </a:lnTo>
                  <a:lnTo>
                    <a:pt x="6699754" y="420114"/>
                  </a:lnTo>
                  <a:lnTo>
                    <a:pt x="0" y="420114"/>
                  </a:lnTo>
                  <a:close/>
                </a:path>
              </a:pathLst>
            </a:custGeom>
            <a:solidFill>
              <a:srgbClr val="FFFCF4"/>
            </a:solidFill>
          </p:spPr>
        </p:sp>
        <p:sp>
          <p:nvSpPr>
            <p:cNvPr id="16" name="Freeform 16"/>
            <p:cNvSpPr/>
            <p:nvPr/>
          </p:nvSpPr>
          <p:spPr>
            <a:xfrm>
              <a:off x="0" y="0"/>
              <a:ext cx="6712454" cy="432814"/>
            </a:xfrm>
            <a:custGeom>
              <a:avLst/>
              <a:gdLst/>
              <a:ahLst/>
              <a:cxnLst/>
              <a:rect l="l" t="t" r="r" b="b"/>
              <a:pathLst>
                <a:path w="6712454" h="432814">
                  <a:moveTo>
                    <a:pt x="6712454" y="432814"/>
                  </a:moveTo>
                  <a:lnTo>
                    <a:pt x="0" y="432814"/>
                  </a:lnTo>
                  <a:lnTo>
                    <a:pt x="0" y="0"/>
                  </a:lnTo>
                  <a:lnTo>
                    <a:pt x="6712454" y="0"/>
                  </a:lnTo>
                  <a:lnTo>
                    <a:pt x="6712454" y="432814"/>
                  </a:lnTo>
                  <a:close/>
                  <a:moveTo>
                    <a:pt x="12700" y="420114"/>
                  </a:moveTo>
                  <a:lnTo>
                    <a:pt x="6699754" y="420114"/>
                  </a:lnTo>
                  <a:lnTo>
                    <a:pt x="6699754" y="12700"/>
                  </a:lnTo>
                  <a:lnTo>
                    <a:pt x="12700" y="12700"/>
                  </a:lnTo>
                  <a:lnTo>
                    <a:pt x="12700" y="420114"/>
                  </a:lnTo>
                  <a:close/>
                </a:path>
              </a:pathLst>
            </a:custGeom>
            <a:solidFill>
              <a:srgbClr val="244DB6"/>
            </a:solidFill>
          </p:spPr>
        </p:sp>
      </p:grpSp>
      <p:pic>
        <p:nvPicPr>
          <p:cNvPr id="17" name="Picture 1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73221" y="9492800"/>
            <a:ext cx="195011" cy="195011"/>
          </a:xfrm>
          <a:prstGeom prst="rect">
            <a:avLst/>
          </a:prstGeom>
        </p:spPr>
      </p:pic>
      <p:pic>
        <p:nvPicPr>
          <p:cNvPr id="18" name="Picture 18"/>
          <p:cNvPicPr>
            <a:picLocks noChangeAspect="1"/>
          </p:cNvPicPr>
          <p:nvPr/>
        </p:nvPicPr>
        <p:blipFill>
          <a:blip r:embed="rId7"/>
          <a:srcRect l="27213" r="3879"/>
          <a:stretch>
            <a:fillRect/>
          </a:stretch>
        </p:blipFill>
        <p:spPr>
          <a:xfrm>
            <a:off x="5797009" y="3337005"/>
            <a:ext cx="11462291" cy="5579462"/>
          </a:xfrm>
          <a:prstGeom prst="rect">
            <a:avLst/>
          </a:prstGeom>
        </p:spPr>
      </p:pic>
      <p:pic>
        <p:nvPicPr>
          <p:cNvPr id="19" name="Picture 19"/>
          <p:cNvPicPr>
            <a:picLocks noChangeAspect="1"/>
          </p:cNvPicPr>
          <p:nvPr/>
        </p:nvPicPr>
        <p:blipFill>
          <a:blip r:embed="rId8"/>
          <a:srcRect/>
          <a:stretch>
            <a:fillRect/>
          </a:stretch>
        </p:blipFill>
        <p:spPr>
          <a:xfrm>
            <a:off x="517377" y="3337005"/>
            <a:ext cx="5279632" cy="5579462"/>
          </a:xfrm>
          <a:prstGeom prst="rect">
            <a:avLst/>
          </a:prstGeom>
        </p:spPr>
      </p:pic>
      <p:sp>
        <p:nvSpPr>
          <p:cNvPr id="20" name="TextBox 20"/>
          <p:cNvSpPr txBox="1"/>
          <p:nvPr/>
        </p:nvSpPr>
        <p:spPr>
          <a:xfrm>
            <a:off x="1876547" y="2410702"/>
            <a:ext cx="7532439" cy="438150"/>
          </a:xfrm>
          <a:prstGeom prst="rect">
            <a:avLst/>
          </a:prstGeom>
        </p:spPr>
        <p:txBody>
          <a:bodyPr lIns="0" tIns="0" rIns="0" bIns="0" rtlCol="0" anchor="t">
            <a:spAutoFit/>
          </a:bodyPr>
          <a:lstStyle/>
          <a:p>
            <a:pPr marL="629579" lvl="1" indent="-314789">
              <a:lnSpc>
                <a:spcPts val="3499"/>
              </a:lnSpc>
              <a:buFont typeface="Arial"/>
              <a:buChar char="•"/>
            </a:pPr>
            <a:r>
              <a:rPr lang="en-US" sz="2916">
                <a:solidFill>
                  <a:srgbClr val="244DB6"/>
                </a:solidFill>
                <a:latin typeface="Roboto Mono Regular"/>
              </a:rPr>
              <a:t>Selection of cities</a:t>
            </a:r>
          </a:p>
        </p:txBody>
      </p:sp>
      <p:sp>
        <p:nvSpPr>
          <p:cNvPr id="21" name="TextBox 21"/>
          <p:cNvSpPr txBox="1"/>
          <p:nvPr/>
        </p:nvSpPr>
        <p:spPr>
          <a:xfrm>
            <a:off x="1558671" y="1294573"/>
            <a:ext cx="7561535" cy="466471"/>
          </a:xfrm>
          <a:prstGeom prst="rect">
            <a:avLst/>
          </a:prstGeom>
        </p:spPr>
        <p:txBody>
          <a:bodyPr lIns="0" tIns="0" rIns="0" bIns="0" rtlCol="0" anchor="t">
            <a:spAutoFit/>
          </a:bodyPr>
          <a:lstStyle/>
          <a:p>
            <a:pPr algn="ctr">
              <a:lnSpc>
                <a:spcPts val="3392"/>
              </a:lnSpc>
            </a:pPr>
            <a:r>
              <a:rPr lang="en-US" sz="3200" spc="150">
                <a:solidFill>
                  <a:srgbClr val="244DB6"/>
                </a:solidFill>
                <a:latin typeface="Blink Twice Bold"/>
              </a:rPr>
              <a:t>DATA COLLECTION</a:t>
            </a:r>
          </a:p>
        </p:txBody>
      </p:sp>
      <p:sp>
        <p:nvSpPr>
          <p:cNvPr id="22" name="TextBox 22"/>
          <p:cNvSpPr txBox="1"/>
          <p:nvPr/>
        </p:nvSpPr>
        <p:spPr>
          <a:xfrm>
            <a:off x="7104204" y="8886602"/>
            <a:ext cx="9838500" cy="605357"/>
          </a:xfrm>
          <a:prstGeom prst="rect">
            <a:avLst/>
          </a:prstGeom>
        </p:spPr>
        <p:txBody>
          <a:bodyPr lIns="0" tIns="0" rIns="0" bIns="0" rtlCol="0" anchor="t">
            <a:spAutoFit/>
          </a:bodyPr>
          <a:lstStyle/>
          <a:p>
            <a:pPr>
              <a:lnSpc>
                <a:spcPts val="2450"/>
              </a:lnSpc>
            </a:pPr>
            <a:r>
              <a:rPr lang="en-US" sz="1701">
                <a:solidFill>
                  <a:srgbClr val="5576CB"/>
                </a:solidFill>
                <a:latin typeface="Roboto Mono Light Bold"/>
              </a:rPr>
              <a:t>The map above represents the geographical span of the cities selected.</a:t>
            </a:r>
          </a:p>
          <a:p>
            <a:pPr>
              <a:lnSpc>
                <a:spcPts val="2450"/>
              </a:lnSpc>
            </a:pPr>
            <a:endParaRPr lang="en-US" sz="1701">
              <a:solidFill>
                <a:srgbClr val="5576CB"/>
              </a:solidFill>
              <a:latin typeface="Roboto Mono Light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CF4"/>
        </a:solidFill>
        <a:effectLst/>
      </p:bgPr>
    </p:bg>
    <p:spTree>
      <p:nvGrpSpPr>
        <p:cNvPr id="1" name=""/>
        <p:cNvGrpSpPr/>
        <p:nvPr/>
      </p:nvGrpSpPr>
      <p:grpSpPr>
        <a:xfrm>
          <a:off x="0" y="0"/>
          <a:ext cx="0" cy="0"/>
          <a:chOff x="0" y="0"/>
          <a:chExt cx="0" cy="0"/>
        </a:xfrm>
      </p:grpSpPr>
      <p:grpSp>
        <p:nvGrpSpPr>
          <p:cNvPr id="2" name="Group 2"/>
          <p:cNvGrpSpPr/>
          <p:nvPr/>
        </p:nvGrpSpPr>
        <p:grpSpPr>
          <a:xfrm>
            <a:off x="-2307396" y="-585807"/>
            <a:ext cx="22902791" cy="11458614"/>
            <a:chOff x="0" y="0"/>
            <a:chExt cx="30537055" cy="15278151"/>
          </a:xfrm>
        </p:grpSpPr>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7645426" cy="7645426"/>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630752" y="0"/>
              <a:ext cx="7645426" cy="7645426"/>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7632726"/>
              <a:ext cx="7645426" cy="7645426"/>
            </a:xfrm>
            <a:prstGeom prst="rect">
              <a:avLst/>
            </a:prstGeom>
          </p:spPr>
        </p:pic>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630752" y="7632726"/>
              <a:ext cx="7645426" cy="7645426"/>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263478" y="0"/>
              <a:ext cx="7645426" cy="7645426"/>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891629" y="0"/>
              <a:ext cx="7645426" cy="7645426"/>
            </a:xfrm>
            <a:prstGeom prst="rect">
              <a:avLst/>
            </a:prstGeom>
          </p:spPr>
        </p:pic>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263478" y="7632726"/>
              <a:ext cx="7645426" cy="7645426"/>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891629" y="7632726"/>
              <a:ext cx="7645426" cy="7645426"/>
            </a:xfrm>
            <a:prstGeom prst="rect">
              <a:avLst/>
            </a:prstGeom>
          </p:spPr>
        </p:pic>
      </p:grpSp>
      <p:pic>
        <p:nvPicPr>
          <p:cNvPr id="11" name="Picture 11"/>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73221" y="599189"/>
            <a:ext cx="195011" cy="195011"/>
          </a:xfrm>
          <a:prstGeom prst="rect">
            <a:avLst/>
          </a:prstGeom>
        </p:spPr>
      </p:pic>
      <p:pic>
        <p:nvPicPr>
          <p:cNvPr id="12" name="Picture 1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645677" y="599189"/>
            <a:ext cx="195011" cy="195011"/>
          </a:xfrm>
          <a:prstGeom prst="rect">
            <a:avLst/>
          </a:prstGeom>
        </p:spPr>
      </p:pic>
      <p:grpSp>
        <p:nvGrpSpPr>
          <p:cNvPr id="13" name="Group 13"/>
          <p:cNvGrpSpPr/>
          <p:nvPr/>
        </p:nvGrpSpPr>
        <p:grpSpPr>
          <a:xfrm>
            <a:off x="1276868" y="2006350"/>
            <a:ext cx="15734265" cy="7344164"/>
            <a:chOff x="0" y="0"/>
            <a:chExt cx="6762470" cy="3156468"/>
          </a:xfrm>
        </p:grpSpPr>
        <p:sp>
          <p:nvSpPr>
            <p:cNvPr id="14" name="Freeform 14"/>
            <p:cNvSpPr/>
            <p:nvPr/>
          </p:nvSpPr>
          <p:spPr>
            <a:xfrm>
              <a:off x="48260" y="48260"/>
              <a:ext cx="6714210" cy="3108208"/>
            </a:xfrm>
            <a:custGeom>
              <a:avLst/>
              <a:gdLst/>
              <a:ahLst/>
              <a:cxnLst/>
              <a:rect l="l" t="t" r="r" b="b"/>
              <a:pathLst>
                <a:path w="6714210" h="3108208">
                  <a:moveTo>
                    <a:pt x="0" y="0"/>
                  </a:moveTo>
                  <a:lnTo>
                    <a:pt x="6714210" y="0"/>
                  </a:lnTo>
                  <a:lnTo>
                    <a:pt x="6714210" y="3108208"/>
                  </a:lnTo>
                  <a:lnTo>
                    <a:pt x="0" y="3108208"/>
                  </a:lnTo>
                  <a:close/>
                </a:path>
              </a:pathLst>
            </a:custGeom>
            <a:solidFill>
              <a:srgbClr val="244DB6"/>
            </a:solidFill>
          </p:spPr>
        </p:sp>
        <p:sp>
          <p:nvSpPr>
            <p:cNvPr id="15" name="Freeform 15"/>
            <p:cNvSpPr/>
            <p:nvPr/>
          </p:nvSpPr>
          <p:spPr>
            <a:xfrm>
              <a:off x="6350" y="6350"/>
              <a:ext cx="6714210" cy="3108208"/>
            </a:xfrm>
            <a:custGeom>
              <a:avLst/>
              <a:gdLst/>
              <a:ahLst/>
              <a:cxnLst/>
              <a:rect l="l" t="t" r="r" b="b"/>
              <a:pathLst>
                <a:path w="6714210" h="3108208">
                  <a:moveTo>
                    <a:pt x="0" y="0"/>
                  </a:moveTo>
                  <a:lnTo>
                    <a:pt x="6714210" y="0"/>
                  </a:lnTo>
                  <a:lnTo>
                    <a:pt x="6714210" y="3108208"/>
                  </a:lnTo>
                  <a:lnTo>
                    <a:pt x="0" y="3108208"/>
                  </a:lnTo>
                  <a:close/>
                </a:path>
              </a:pathLst>
            </a:custGeom>
            <a:solidFill>
              <a:srgbClr val="FFFCF4"/>
            </a:solidFill>
          </p:spPr>
        </p:sp>
        <p:sp>
          <p:nvSpPr>
            <p:cNvPr id="16" name="Freeform 16"/>
            <p:cNvSpPr/>
            <p:nvPr/>
          </p:nvSpPr>
          <p:spPr>
            <a:xfrm>
              <a:off x="0" y="0"/>
              <a:ext cx="6726910" cy="3120908"/>
            </a:xfrm>
            <a:custGeom>
              <a:avLst/>
              <a:gdLst/>
              <a:ahLst/>
              <a:cxnLst/>
              <a:rect l="l" t="t" r="r" b="b"/>
              <a:pathLst>
                <a:path w="6726910" h="3120908">
                  <a:moveTo>
                    <a:pt x="6726910" y="3120908"/>
                  </a:moveTo>
                  <a:lnTo>
                    <a:pt x="0" y="3120908"/>
                  </a:lnTo>
                  <a:lnTo>
                    <a:pt x="0" y="0"/>
                  </a:lnTo>
                  <a:lnTo>
                    <a:pt x="6726910" y="0"/>
                  </a:lnTo>
                  <a:lnTo>
                    <a:pt x="6726910" y="3120908"/>
                  </a:lnTo>
                  <a:close/>
                  <a:moveTo>
                    <a:pt x="12700" y="3108208"/>
                  </a:moveTo>
                  <a:lnTo>
                    <a:pt x="6714210" y="3108208"/>
                  </a:lnTo>
                  <a:lnTo>
                    <a:pt x="6714210" y="12700"/>
                  </a:lnTo>
                  <a:lnTo>
                    <a:pt x="12700" y="12700"/>
                  </a:lnTo>
                  <a:lnTo>
                    <a:pt x="12700" y="3108208"/>
                  </a:lnTo>
                  <a:close/>
                </a:path>
              </a:pathLst>
            </a:custGeom>
            <a:solidFill>
              <a:srgbClr val="244DB6"/>
            </a:solidFill>
          </p:spPr>
        </p:sp>
      </p:grpSp>
      <p:pic>
        <p:nvPicPr>
          <p:cNvPr id="17" name="Picture 1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645677" y="9492800"/>
            <a:ext cx="195011" cy="195011"/>
          </a:xfrm>
          <a:prstGeom prst="rect">
            <a:avLst/>
          </a:prstGeom>
        </p:spPr>
      </p:pic>
      <p:pic>
        <p:nvPicPr>
          <p:cNvPr id="18" name="Picture 1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73221" y="9492800"/>
            <a:ext cx="195011" cy="195011"/>
          </a:xfrm>
          <a:prstGeom prst="rect">
            <a:avLst/>
          </a:prstGeom>
        </p:spPr>
      </p:pic>
      <p:grpSp>
        <p:nvGrpSpPr>
          <p:cNvPr id="19" name="Group 19"/>
          <p:cNvGrpSpPr/>
          <p:nvPr/>
        </p:nvGrpSpPr>
        <p:grpSpPr>
          <a:xfrm>
            <a:off x="1438048" y="2084894"/>
            <a:ext cx="15821252" cy="1089766"/>
            <a:chOff x="0" y="0"/>
            <a:chExt cx="6799857" cy="468374"/>
          </a:xfrm>
        </p:grpSpPr>
        <p:sp>
          <p:nvSpPr>
            <p:cNvPr id="20" name="Freeform 20"/>
            <p:cNvSpPr/>
            <p:nvPr/>
          </p:nvSpPr>
          <p:spPr>
            <a:xfrm>
              <a:off x="48260" y="48260"/>
              <a:ext cx="6751597" cy="420114"/>
            </a:xfrm>
            <a:custGeom>
              <a:avLst/>
              <a:gdLst/>
              <a:ahLst/>
              <a:cxnLst/>
              <a:rect l="l" t="t" r="r" b="b"/>
              <a:pathLst>
                <a:path w="6751597" h="420114">
                  <a:moveTo>
                    <a:pt x="0" y="0"/>
                  </a:moveTo>
                  <a:lnTo>
                    <a:pt x="6751597" y="0"/>
                  </a:lnTo>
                  <a:lnTo>
                    <a:pt x="6751597" y="420114"/>
                  </a:lnTo>
                  <a:lnTo>
                    <a:pt x="0" y="420114"/>
                  </a:lnTo>
                  <a:close/>
                </a:path>
              </a:pathLst>
            </a:custGeom>
            <a:solidFill>
              <a:srgbClr val="244DB6"/>
            </a:solidFill>
          </p:spPr>
        </p:sp>
        <p:sp>
          <p:nvSpPr>
            <p:cNvPr id="21" name="Freeform 21"/>
            <p:cNvSpPr/>
            <p:nvPr/>
          </p:nvSpPr>
          <p:spPr>
            <a:xfrm>
              <a:off x="6350" y="6350"/>
              <a:ext cx="6751597" cy="420114"/>
            </a:xfrm>
            <a:custGeom>
              <a:avLst/>
              <a:gdLst/>
              <a:ahLst/>
              <a:cxnLst/>
              <a:rect l="l" t="t" r="r" b="b"/>
              <a:pathLst>
                <a:path w="6751597" h="420114">
                  <a:moveTo>
                    <a:pt x="0" y="0"/>
                  </a:moveTo>
                  <a:lnTo>
                    <a:pt x="6751597" y="0"/>
                  </a:lnTo>
                  <a:lnTo>
                    <a:pt x="6751597" y="420114"/>
                  </a:lnTo>
                  <a:lnTo>
                    <a:pt x="0" y="420114"/>
                  </a:lnTo>
                  <a:close/>
                </a:path>
              </a:pathLst>
            </a:custGeom>
            <a:solidFill>
              <a:srgbClr val="FFFCF4"/>
            </a:solidFill>
          </p:spPr>
        </p:sp>
        <p:sp>
          <p:nvSpPr>
            <p:cNvPr id="22" name="Freeform 22"/>
            <p:cNvSpPr/>
            <p:nvPr/>
          </p:nvSpPr>
          <p:spPr>
            <a:xfrm>
              <a:off x="0" y="0"/>
              <a:ext cx="6764297" cy="432814"/>
            </a:xfrm>
            <a:custGeom>
              <a:avLst/>
              <a:gdLst/>
              <a:ahLst/>
              <a:cxnLst/>
              <a:rect l="l" t="t" r="r" b="b"/>
              <a:pathLst>
                <a:path w="6764297" h="432814">
                  <a:moveTo>
                    <a:pt x="6764297" y="432814"/>
                  </a:moveTo>
                  <a:lnTo>
                    <a:pt x="0" y="432814"/>
                  </a:lnTo>
                  <a:lnTo>
                    <a:pt x="0" y="0"/>
                  </a:lnTo>
                  <a:lnTo>
                    <a:pt x="6764297" y="0"/>
                  </a:lnTo>
                  <a:lnTo>
                    <a:pt x="6764297" y="432814"/>
                  </a:lnTo>
                  <a:close/>
                  <a:moveTo>
                    <a:pt x="12700" y="420114"/>
                  </a:moveTo>
                  <a:lnTo>
                    <a:pt x="6751597" y="420114"/>
                  </a:lnTo>
                  <a:lnTo>
                    <a:pt x="6751597" y="12700"/>
                  </a:lnTo>
                  <a:lnTo>
                    <a:pt x="12700" y="12700"/>
                  </a:lnTo>
                  <a:lnTo>
                    <a:pt x="12700" y="420114"/>
                  </a:lnTo>
                  <a:close/>
                </a:path>
              </a:pathLst>
            </a:custGeom>
            <a:solidFill>
              <a:srgbClr val="244DB6"/>
            </a:solidFill>
          </p:spPr>
        </p:sp>
      </p:grpSp>
      <p:pic>
        <p:nvPicPr>
          <p:cNvPr id="23" name="Picture 23"/>
          <p:cNvPicPr>
            <a:picLocks noChangeAspect="1"/>
          </p:cNvPicPr>
          <p:nvPr/>
        </p:nvPicPr>
        <p:blipFill>
          <a:blip r:embed="rId7"/>
          <a:srcRect l="1448"/>
          <a:stretch>
            <a:fillRect/>
          </a:stretch>
        </p:blipFill>
        <p:spPr>
          <a:xfrm>
            <a:off x="11548010" y="3629233"/>
            <a:ext cx="5351626" cy="5030641"/>
          </a:xfrm>
          <a:prstGeom prst="rect">
            <a:avLst/>
          </a:prstGeom>
        </p:spPr>
      </p:pic>
      <p:sp>
        <p:nvSpPr>
          <p:cNvPr id="24" name="TextBox 24"/>
          <p:cNvSpPr txBox="1"/>
          <p:nvPr/>
        </p:nvSpPr>
        <p:spPr>
          <a:xfrm>
            <a:off x="1558671" y="3443548"/>
            <a:ext cx="10183334" cy="5184862"/>
          </a:xfrm>
          <a:prstGeom prst="rect">
            <a:avLst/>
          </a:prstGeom>
        </p:spPr>
        <p:txBody>
          <a:bodyPr lIns="0" tIns="0" rIns="0" bIns="0" rtlCol="0" anchor="t">
            <a:spAutoFit/>
          </a:bodyPr>
          <a:lstStyle/>
          <a:p>
            <a:pPr marL="458045" lvl="1" indent="-229023">
              <a:lnSpc>
                <a:spcPts val="2970"/>
              </a:lnSpc>
              <a:buFont typeface="Arial"/>
              <a:buChar char="•"/>
            </a:pPr>
            <a:r>
              <a:rPr lang="en-US" sz="2121" u="sng">
                <a:solidFill>
                  <a:srgbClr val="5576CB"/>
                </a:solidFill>
                <a:latin typeface="Roboto Mono Light Bold Italics"/>
              </a:rPr>
              <a:t>Twitter data collection:</a:t>
            </a:r>
            <a:r>
              <a:rPr lang="en-US" sz="2121">
                <a:solidFill>
                  <a:srgbClr val="5576CB"/>
                </a:solidFill>
                <a:latin typeface="Roboto Mono Light Bold Italics"/>
              </a:rPr>
              <a:t> Keyword-based tweet extraction for the specified city using geographic coordinates for the last 10 years. </a:t>
            </a:r>
          </a:p>
          <a:p>
            <a:pPr>
              <a:lnSpc>
                <a:spcPts val="2970"/>
              </a:lnSpc>
            </a:pPr>
            <a:endParaRPr lang="en-US" sz="2121">
              <a:solidFill>
                <a:srgbClr val="5576CB"/>
              </a:solidFill>
              <a:latin typeface="Roboto Mono Light Bold Italics"/>
            </a:endParaRPr>
          </a:p>
          <a:p>
            <a:pPr marL="458045" lvl="1" indent="-229023">
              <a:lnSpc>
                <a:spcPts val="2970"/>
              </a:lnSpc>
              <a:buFont typeface="Arial"/>
              <a:buChar char="•"/>
            </a:pPr>
            <a:r>
              <a:rPr lang="en-US" sz="2121">
                <a:solidFill>
                  <a:srgbClr val="5576CB"/>
                </a:solidFill>
                <a:latin typeface="Roboto Mono Light Bold Italics"/>
              </a:rPr>
              <a:t>The keywords are - crime, theft, violence, gun violence, abscond, harassment, sexual abuse, assault, bribe, burglar, offense, unlawful, forgery, illegal, gambling, violation, homicide, imprisonment, trafficking, extortion, manslaughter, criminal, perjury, robbery, terrorism, terrorist.</a:t>
            </a:r>
          </a:p>
          <a:p>
            <a:pPr>
              <a:lnSpc>
                <a:spcPts val="2970"/>
              </a:lnSpc>
            </a:pPr>
            <a:endParaRPr lang="en-US" sz="2121">
              <a:solidFill>
                <a:srgbClr val="5576CB"/>
              </a:solidFill>
              <a:latin typeface="Roboto Mono Light Bold Italics"/>
            </a:endParaRPr>
          </a:p>
          <a:p>
            <a:pPr>
              <a:lnSpc>
                <a:spcPts val="2970"/>
              </a:lnSpc>
            </a:pPr>
            <a:endParaRPr lang="en-US" sz="2121">
              <a:solidFill>
                <a:srgbClr val="5576CB"/>
              </a:solidFill>
              <a:latin typeface="Roboto Mono Light Bold Italics"/>
            </a:endParaRPr>
          </a:p>
          <a:p>
            <a:pPr>
              <a:lnSpc>
                <a:spcPts val="2970"/>
              </a:lnSpc>
            </a:pPr>
            <a:endParaRPr lang="en-US" sz="2121">
              <a:solidFill>
                <a:srgbClr val="5576CB"/>
              </a:solidFill>
              <a:latin typeface="Roboto Mono Light Bold Italics"/>
            </a:endParaRPr>
          </a:p>
          <a:p>
            <a:pPr>
              <a:lnSpc>
                <a:spcPts val="2970"/>
              </a:lnSpc>
            </a:pPr>
            <a:endParaRPr lang="en-US" sz="2121">
              <a:solidFill>
                <a:srgbClr val="5576CB"/>
              </a:solidFill>
              <a:latin typeface="Roboto Mono Light Bold Italics"/>
            </a:endParaRPr>
          </a:p>
          <a:p>
            <a:pPr>
              <a:lnSpc>
                <a:spcPts val="2970"/>
              </a:lnSpc>
            </a:pPr>
            <a:endParaRPr lang="en-US" sz="2121">
              <a:solidFill>
                <a:srgbClr val="5576CB"/>
              </a:solidFill>
              <a:latin typeface="Roboto Mono Light Bold Italics"/>
            </a:endParaRPr>
          </a:p>
        </p:txBody>
      </p:sp>
      <p:sp>
        <p:nvSpPr>
          <p:cNvPr id="25" name="TextBox 25"/>
          <p:cNvSpPr txBox="1"/>
          <p:nvPr/>
        </p:nvSpPr>
        <p:spPr>
          <a:xfrm>
            <a:off x="1558671" y="1294573"/>
            <a:ext cx="7561535" cy="466471"/>
          </a:xfrm>
          <a:prstGeom prst="rect">
            <a:avLst/>
          </a:prstGeom>
        </p:spPr>
        <p:txBody>
          <a:bodyPr lIns="0" tIns="0" rIns="0" bIns="0" rtlCol="0" anchor="t">
            <a:spAutoFit/>
          </a:bodyPr>
          <a:lstStyle/>
          <a:p>
            <a:pPr algn="ctr">
              <a:lnSpc>
                <a:spcPts val="3392"/>
              </a:lnSpc>
            </a:pPr>
            <a:r>
              <a:rPr lang="en-US" sz="3200" spc="150">
                <a:solidFill>
                  <a:srgbClr val="244DB6"/>
                </a:solidFill>
                <a:latin typeface="Blink Twice Bold"/>
              </a:rPr>
              <a:t>DATA COLLECTION</a:t>
            </a:r>
          </a:p>
        </p:txBody>
      </p:sp>
      <p:sp>
        <p:nvSpPr>
          <p:cNvPr id="26" name="TextBox 26"/>
          <p:cNvSpPr txBox="1"/>
          <p:nvPr/>
        </p:nvSpPr>
        <p:spPr>
          <a:xfrm>
            <a:off x="1876547" y="2410702"/>
            <a:ext cx="12347277" cy="438150"/>
          </a:xfrm>
          <a:prstGeom prst="rect">
            <a:avLst/>
          </a:prstGeom>
        </p:spPr>
        <p:txBody>
          <a:bodyPr lIns="0" tIns="0" rIns="0" bIns="0" rtlCol="0" anchor="t">
            <a:spAutoFit/>
          </a:bodyPr>
          <a:lstStyle/>
          <a:p>
            <a:pPr>
              <a:lnSpc>
                <a:spcPts val="3499"/>
              </a:lnSpc>
            </a:pPr>
            <a:r>
              <a:rPr lang="en-US" sz="2916">
                <a:solidFill>
                  <a:srgbClr val="244DB6"/>
                </a:solidFill>
                <a:latin typeface="Roboto Mono Regular Italics"/>
              </a:rPr>
              <a:t> Twitter data collection and sentiment analysis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C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6341102" y="740980"/>
            <a:ext cx="11190720" cy="8517320"/>
          </a:xfrm>
          <a:prstGeom prst="rect">
            <a:avLst/>
          </a:prstGeom>
        </p:spPr>
      </p:pic>
      <p:pic>
        <p:nvPicPr>
          <p:cNvPr id="3" name="Picture 3"/>
          <p:cNvPicPr>
            <a:picLocks noChangeAspect="1"/>
          </p:cNvPicPr>
          <p:nvPr/>
        </p:nvPicPr>
        <p:blipFill>
          <a:blip r:embed="rId4"/>
          <a:srcRect/>
          <a:stretch>
            <a:fillRect/>
          </a:stretch>
        </p:blipFill>
        <p:spPr>
          <a:xfrm>
            <a:off x="2452913" y="4286607"/>
            <a:ext cx="3649262" cy="1052672"/>
          </a:xfrm>
          <a:prstGeom prst="rect">
            <a:avLst/>
          </a:prstGeom>
        </p:spPr>
      </p:pic>
      <p:sp>
        <p:nvSpPr>
          <p:cNvPr id="4" name="TextBox 4"/>
          <p:cNvSpPr txBox="1"/>
          <p:nvPr/>
        </p:nvSpPr>
        <p:spPr>
          <a:xfrm>
            <a:off x="367890" y="760030"/>
            <a:ext cx="6144990" cy="895096"/>
          </a:xfrm>
          <a:prstGeom prst="rect">
            <a:avLst/>
          </a:prstGeom>
        </p:spPr>
        <p:txBody>
          <a:bodyPr lIns="0" tIns="0" rIns="0" bIns="0" rtlCol="0" anchor="t">
            <a:spAutoFit/>
          </a:bodyPr>
          <a:lstStyle/>
          <a:p>
            <a:pPr algn="ctr">
              <a:lnSpc>
                <a:spcPts val="3392"/>
              </a:lnSpc>
            </a:pPr>
            <a:r>
              <a:rPr lang="en-US" sz="3200" spc="150">
                <a:solidFill>
                  <a:srgbClr val="244DB6"/>
                </a:solidFill>
                <a:latin typeface="Blink Twice"/>
              </a:rPr>
              <a:t>DATASET SNAPSHOT</a:t>
            </a:r>
          </a:p>
          <a:p>
            <a:pPr algn="ctr">
              <a:lnSpc>
                <a:spcPts val="3392"/>
              </a:lnSpc>
            </a:pPr>
            <a:r>
              <a:rPr lang="en-US" sz="3200" spc="150">
                <a:solidFill>
                  <a:srgbClr val="244DB6"/>
                </a:solidFill>
                <a:latin typeface="Blink Twice"/>
              </a:rPr>
              <a:t>OF NEW ORLEANS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C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6406023" y="529432"/>
            <a:ext cx="10987779" cy="9081597"/>
          </a:xfrm>
          <a:prstGeom prst="rect">
            <a:avLst/>
          </a:prstGeom>
        </p:spPr>
      </p:pic>
      <p:sp>
        <p:nvSpPr>
          <p:cNvPr id="3" name="TextBox 3"/>
          <p:cNvSpPr txBox="1"/>
          <p:nvPr/>
        </p:nvSpPr>
        <p:spPr>
          <a:xfrm>
            <a:off x="261034" y="3977279"/>
            <a:ext cx="6144990" cy="5407025"/>
          </a:xfrm>
          <a:prstGeom prst="rect">
            <a:avLst/>
          </a:prstGeom>
        </p:spPr>
        <p:txBody>
          <a:bodyPr lIns="0" tIns="0" rIns="0" bIns="0" rtlCol="0" anchor="t">
            <a:spAutoFit/>
          </a:bodyPr>
          <a:lstStyle/>
          <a:p>
            <a:pPr algn="ctr">
              <a:lnSpc>
                <a:spcPts val="3392"/>
              </a:lnSpc>
            </a:pPr>
            <a:r>
              <a:rPr lang="en-US" sz="3200" spc="150">
                <a:solidFill>
                  <a:srgbClr val="244DB6"/>
                </a:solidFill>
                <a:latin typeface="Blink Twice Bold"/>
              </a:rPr>
              <a:t>EXPLORATORY DATA ANALYSIS</a:t>
            </a:r>
          </a:p>
          <a:p>
            <a:pPr algn="ctr">
              <a:lnSpc>
                <a:spcPts val="3392"/>
              </a:lnSpc>
            </a:pPr>
            <a:endParaRPr lang="en-US" sz="3200" spc="150">
              <a:solidFill>
                <a:srgbClr val="244DB6"/>
              </a:solidFill>
              <a:latin typeface="Blink Twice Bold"/>
            </a:endParaRPr>
          </a:p>
          <a:p>
            <a:pPr algn="ctr">
              <a:lnSpc>
                <a:spcPts val="3392"/>
              </a:lnSpc>
            </a:pPr>
            <a:endParaRPr lang="en-US" sz="3200" spc="150">
              <a:solidFill>
                <a:srgbClr val="244DB6"/>
              </a:solidFill>
              <a:latin typeface="Blink Twice Bold"/>
            </a:endParaRPr>
          </a:p>
          <a:p>
            <a:pPr algn="ctr">
              <a:lnSpc>
                <a:spcPts val="3392"/>
              </a:lnSpc>
            </a:pPr>
            <a:endParaRPr lang="en-US" sz="3200" spc="150">
              <a:solidFill>
                <a:srgbClr val="244DB6"/>
              </a:solidFill>
              <a:latin typeface="Blink Twice Bold"/>
            </a:endParaRPr>
          </a:p>
          <a:p>
            <a:pPr algn="ctr">
              <a:lnSpc>
                <a:spcPts val="3392"/>
              </a:lnSpc>
            </a:pPr>
            <a:endParaRPr lang="en-US" sz="3200" spc="150">
              <a:solidFill>
                <a:srgbClr val="244DB6"/>
              </a:solidFill>
              <a:latin typeface="Blink Twice Bold"/>
            </a:endParaRPr>
          </a:p>
          <a:p>
            <a:pPr algn="ctr">
              <a:lnSpc>
                <a:spcPts val="3392"/>
              </a:lnSpc>
            </a:pPr>
            <a:endParaRPr lang="en-US" sz="3200" spc="150">
              <a:solidFill>
                <a:srgbClr val="244DB6"/>
              </a:solidFill>
              <a:latin typeface="Blink Twice Bold"/>
            </a:endParaRPr>
          </a:p>
          <a:p>
            <a:pPr algn="ctr">
              <a:lnSpc>
                <a:spcPts val="3392"/>
              </a:lnSpc>
            </a:pPr>
            <a:endParaRPr lang="en-US" sz="3200" spc="150">
              <a:solidFill>
                <a:srgbClr val="244DB6"/>
              </a:solidFill>
              <a:latin typeface="Blink Twice Bold"/>
            </a:endParaRPr>
          </a:p>
          <a:p>
            <a:pPr algn="ctr">
              <a:lnSpc>
                <a:spcPts val="3392"/>
              </a:lnSpc>
            </a:pPr>
            <a:endParaRPr lang="en-US" sz="3200" spc="150">
              <a:solidFill>
                <a:srgbClr val="244DB6"/>
              </a:solidFill>
              <a:latin typeface="Blink Twice Bold"/>
            </a:endParaRPr>
          </a:p>
          <a:p>
            <a:pPr algn="ctr">
              <a:lnSpc>
                <a:spcPts val="3392"/>
              </a:lnSpc>
            </a:pPr>
            <a:endParaRPr lang="en-US" sz="3200" spc="150">
              <a:solidFill>
                <a:srgbClr val="244DB6"/>
              </a:solidFill>
              <a:latin typeface="Blink Twice Bold"/>
            </a:endParaRPr>
          </a:p>
          <a:p>
            <a:pPr algn="ctr">
              <a:lnSpc>
                <a:spcPts val="3392"/>
              </a:lnSpc>
            </a:pPr>
            <a:endParaRPr lang="en-US" sz="3200" spc="150">
              <a:solidFill>
                <a:srgbClr val="244DB6"/>
              </a:solidFill>
              <a:latin typeface="Blink Twice Bold"/>
            </a:endParaRPr>
          </a:p>
          <a:p>
            <a:pPr algn="ctr">
              <a:lnSpc>
                <a:spcPts val="3392"/>
              </a:lnSpc>
            </a:pPr>
            <a:endParaRPr lang="en-US" sz="3200" spc="150">
              <a:solidFill>
                <a:srgbClr val="244DB6"/>
              </a:solidFill>
              <a:latin typeface="Blink Twice Bold"/>
            </a:endParaRPr>
          </a:p>
          <a:p>
            <a:pPr algn="ctr">
              <a:lnSpc>
                <a:spcPts val="1908"/>
              </a:lnSpc>
            </a:pPr>
            <a:r>
              <a:rPr lang="en-US" sz="1800" spc="84">
                <a:solidFill>
                  <a:srgbClr val="244DB6"/>
                </a:solidFill>
                <a:latin typeface="Blink Twice Bold"/>
              </a:rPr>
              <a:t>                                                                </a:t>
            </a:r>
            <a:r>
              <a:rPr lang="en-US" sz="1800" spc="84">
                <a:solidFill>
                  <a:srgbClr val="244DB6"/>
                </a:solidFill>
                <a:latin typeface="Blink Twice"/>
              </a:rPr>
              <a:t>CITY: NYC</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rgbClr val="FFFCF4"/>
        </a:solidFill>
        <a:effectLst/>
      </p:bgPr>
    </p:bg>
    <p:spTree>
      <p:nvGrpSpPr>
        <p:cNvPr id="1" name=""/>
        <p:cNvGrpSpPr/>
        <p:nvPr/>
      </p:nvGrpSpPr>
      <p:grpSpPr>
        <a:xfrm>
          <a:off x="0" y="0"/>
          <a:ext cx="0" cy="0"/>
          <a:chOff x="0" y="0"/>
          <a:chExt cx="0" cy="0"/>
        </a:xfrm>
      </p:grpSpPr>
      <p:grpSp>
        <p:nvGrpSpPr>
          <p:cNvPr id="2" name="Group 2"/>
          <p:cNvGrpSpPr/>
          <p:nvPr/>
        </p:nvGrpSpPr>
        <p:grpSpPr>
          <a:xfrm>
            <a:off x="-2307396" y="-585807"/>
            <a:ext cx="22902791" cy="11458614"/>
            <a:chOff x="0" y="0"/>
            <a:chExt cx="30537055" cy="15278151"/>
          </a:xfrm>
        </p:grpSpPr>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7645426" cy="7645426"/>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630752" y="0"/>
              <a:ext cx="7645426" cy="7645426"/>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7632726"/>
              <a:ext cx="7645426" cy="7645426"/>
            </a:xfrm>
            <a:prstGeom prst="rect">
              <a:avLst/>
            </a:prstGeom>
          </p:spPr>
        </p:pic>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630752" y="7632726"/>
              <a:ext cx="7645426" cy="7645426"/>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263478" y="0"/>
              <a:ext cx="7645426" cy="7645426"/>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891629" y="0"/>
              <a:ext cx="7645426" cy="7645426"/>
            </a:xfrm>
            <a:prstGeom prst="rect">
              <a:avLst/>
            </a:prstGeom>
          </p:spPr>
        </p:pic>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263478" y="7632726"/>
              <a:ext cx="7645426" cy="7645426"/>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891629" y="7632726"/>
              <a:ext cx="7645426" cy="7645426"/>
            </a:xfrm>
            <a:prstGeom prst="rect">
              <a:avLst/>
            </a:prstGeom>
          </p:spPr>
        </p:pic>
      </p:grpSp>
      <p:pic>
        <p:nvPicPr>
          <p:cNvPr id="11" name="Picture 11"/>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73221" y="599189"/>
            <a:ext cx="195011" cy="195011"/>
          </a:xfrm>
          <a:prstGeom prst="rect">
            <a:avLst/>
          </a:prstGeom>
        </p:spPr>
      </p:pic>
      <p:pic>
        <p:nvPicPr>
          <p:cNvPr id="12" name="Picture 1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73221" y="9492800"/>
            <a:ext cx="195011" cy="195011"/>
          </a:xfrm>
          <a:prstGeom prst="rect">
            <a:avLst/>
          </a:prstGeom>
        </p:spPr>
      </p:pic>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645677" y="599189"/>
            <a:ext cx="195011" cy="195011"/>
          </a:xfrm>
          <a:prstGeom prst="rect">
            <a:avLst/>
          </a:prstGeom>
        </p:spPr>
      </p:pic>
      <p:grpSp>
        <p:nvGrpSpPr>
          <p:cNvPr id="14" name="Group 14"/>
          <p:cNvGrpSpPr/>
          <p:nvPr/>
        </p:nvGrpSpPr>
        <p:grpSpPr>
          <a:xfrm>
            <a:off x="1719262" y="2965159"/>
            <a:ext cx="6857195" cy="5637391"/>
            <a:chOff x="0" y="0"/>
            <a:chExt cx="2947172" cy="2422909"/>
          </a:xfrm>
        </p:grpSpPr>
        <p:sp>
          <p:nvSpPr>
            <p:cNvPr id="15" name="Freeform 15"/>
            <p:cNvSpPr/>
            <p:nvPr/>
          </p:nvSpPr>
          <p:spPr>
            <a:xfrm>
              <a:off x="48260" y="48260"/>
              <a:ext cx="2898912" cy="2374649"/>
            </a:xfrm>
            <a:custGeom>
              <a:avLst/>
              <a:gdLst/>
              <a:ahLst/>
              <a:cxnLst/>
              <a:rect l="l" t="t" r="r" b="b"/>
              <a:pathLst>
                <a:path w="2898912" h="2374649">
                  <a:moveTo>
                    <a:pt x="0" y="0"/>
                  </a:moveTo>
                  <a:lnTo>
                    <a:pt x="2898912" y="0"/>
                  </a:lnTo>
                  <a:lnTo>
                    <a:pt x="2898912" y="2374649"/>
                  </a:lnTo>
                  <a:lnTo>
                    <a:pt x="0" y="2374649"/>
                  </a:lnTo>
                  <a:close/>
                </a:path>
              </a:pathLst>
            </a:custGeom>
            <a:solidFill>
              <a:srgbClr val="244DB6"/>
            </a:solidFill>
          </p:spPr>
        </p:sp>
        <p:sp>
          <p:nvSpPr>
            <p:cNvPr id="16" name="Freeform 16"/>
            <p:cNvSpPr/>
            <p:nvPr/>
          </p:nvSpPr>
          <p:spPr>
            <a:xfrm>
              <a:off x="6350" y="6350"/>
              <a:ext cx="2898912" cy="2374649"/>
            </a:xfrm>
            <a:custGeom>
              <a:avLst/>
              <a:gdLst/>
              <a:ahLst/>
              <a:cxnLst/>
              <a:rect l="l" t="t" r="r" b="b"/>
              <a:pathLst>
                <a:path w="2898912" h="2374649">
                  <a:moveTo>
                    <a:pt x="0" y="0"/>
                  </a:moveTo>
                  <a:lnTo>
                    <a:pt x="2898912" y="0"/>
                  </a:lnTo>
                  <a:lnTo>
                    <a:pt x="2898912" y="2374649"/>
                  </a:lnTo>
                  <a:lnTo>
                    <a:pt x="0" y="2374649"/>
                  </a:lnTo>
                  <a:close/>
                </a:path>
              </a:pathLst>
            </a:custGeom>
            <a:solidFill>
              <a:srgbClr val="FFFCF4"/>
            </a:solidFill>
          </p:spPr>
        </p:sp>
        <p:sp>
          <p:nvSpPr>
            <p:cNvPr id="17" name="Freeform 17"/>
            <p:cNvSpPr/>
            <p:nvPr/>
          </p:nvSpPr>
          <p:spPr>
            <a:xfrm>
              <a:off x="0" y="0"/>
              <a:ext cx="2911612" cy="2387349"/>
            </a:xfrm>
            <a:custGeom>
              <a:avLst/>
              <a:gdLst/>
              <a:ahLst/>
              <a:cxnLst/>
              <a:rect l="l" t="t" r="r" b="b"/>
              <a:pathLst>
                <a:path w="2911612" h="2387349">
                  <a:moveTo>
                    <a:pt x="2911612" y="2387349"/>
                  </a:moveTo>
                  <a:lnTo>
                    <a:pt x="0" y="2387349"/>
                  </a:lnTo>
                  <a:lnTo>
                    <a:pt x="0" y="0"/>
                  </a:lnTo>
                  <a:lnTo>
                    <a:pt x="2911612" y="0"/>
                  </a:lnTo>
                  <a:lnTo>
                    <a:pt x="2911612" y="2387349"/>
                  </a:lnTo>
                  <a:close/>
                  <a:moveTo>
                    <a:pt x="12700" y="2374649"/>
                  </a:moveTo>
                  <a:lnTo>
                    <a:pt x="2898912" y="2374649"/>
                  </a:lnTo>
                  <a:lnTo>
                    <a:pt x="2898912" y="12700"/>
                  </a:lnTo>
                  <a:lnTo>
                    <a:pt x="12700" y="12700"/>
                  </a:lnTo>
                  <a:lnTo>
                    <a:pt x="12700" y="2374649"/>
                  </a:lnTo>
                  <a:close/>
                </a:path>
              </a:pathLst>
            </a:custGeom>
            <a:solidFill>
              <a:srgbClr val="244DB6"/>
            </a:solidFill>
          </p:spPr>
        </p:sp>
      </p:grpSp>
      <p:grpSp>
        <p:nvGrpSpPr>
          <p:cNvPr id="18" name="Group 18"/>
          <p:cNvGrpSpPr/>
          <p:nvPr/>
        </p:nvGrpSpPr>
        <p:grpSpPr>
          <a:xfrm>
            <a:off x="2477001" y="2463153"/>
            <a:ext cx="5341718" cy="1004011"/>
            <a:chOff x="0" y="0"/>
            <a:chExt cx="2745771" cy="516086"/>
          </a:xfrm>
        </p:grpSpPr>
        <p:sp>
          <p:nvSpPr>
            <p:cNvPr id="19" name="Freeform 19"/>
            <p:cNvSpPr/>
            <p:nvPr/>
          </p:nvSpPr>
          <p:spPr>
            <a:xfrm>
              <a:off x="48260" y="48260"/>
              <a:ext cx="2697511" cy="467826"/>
            </a:xfrm>
            <a:custGeom>
              <a:avLst/>
              <a:gdLst/>
              <a:ahLst/>
              <a:cxnLst/>
              <a:rect l="l" t="t" r="r" b="b"/>
              <a:pathLst>
                <a:path w="2697511" h="467826">
                  <a:moveTo>
                    <a:pt x="0" y="0"/>
                  </a:moveTo>
                  <a:lnTo>
                    <a:pt x="2697511" y="0"/>
                  </a:lnTo>
                  <a:lnTo>
                    <a:pt x="2697511" y="467826"/>
                  </a:lnTo>
                  <a:lnTo>
                    <a:pt x="0" y="467826"/>
                  </a:lnTo>
                  <a:close/>
                </a:path>
              </a:pathLst>
            </a:custGeom>
            <a:solidFill>
              <a:srgbClr val="244DB6"/>
            </a:solidFill>
          </p:spPr>
        </p:sp>
        <p:sp>
          <p:nvSpPr>
            <p:cNvPr id="20" name="Freeform 20"/>
            <p:cNvSpPr/>
            <p:nvPr/>
          </p:nvSpPr>
          <p:spPr>
            <a:xfrm>
              <a:off x="6350" y="6350"/>
              <a:ext cx="2697511" cy="467826"/>
            </a:xfrm>
            <a:custGeom>
              <a:avLst/>
              <a:gdLst/>
              <a:ahLst/>
              <a:cxnLst/>
              <a:rect l="l" t="t" r="r" b="b"/>
              <a:pathLst>
                <a:path w="2697511" h="467826">
                  <a:moveTo>
                    <a:pt x="0" y="0"/>
                  </a:moveTo>
                  <a:lnTo>
                    <a:pt x="2697511" y="0"/>
                  </a:lnTo>
                  <a:lnTo>
                    <a:pt x="2697511" y="467826"/>
                  </a:lnTo>
                  <a:lnTo>
                    <a:pt x="0" y="467826"/>
                  </a:lnTo>
                  <a:close/>
                </a:path>
              </a:pathLst>
            </a:custGeom>
            <a:solidFill>
              <a:srgbClr val="FFFCF4"/>
            </a:solidFill>
          </p:spPr>
        </p:sp>
        <p:sp>
          <p:nvSpPr>
            <p:cNvPr id="21" name="Freeform 21"/>
            <p:cNvSpPr/>
            <p:nvPr/>
          </p:nvSpPr>
          <p:spPr>
            <a:xfrm>
              <a:off x="0" y="0"/>
              <a:ext cx="2710211" cy="480526"/>
            </a:xfrm>
            <a:custGeom>
              <a:avLst/>
              <a:gdLst/>
              <a:ahLst/>
              <a:cxnLst/>
              <a:rect l="l" t="t" r="r" b="b"/>
              <a:pathLst>
                <a:path w="2710211" h="480526">
                  <a:moveTo>
                    <a:pt x="2710211" y="480526"/>
                  </a:moveTo>
                  <a:lnTo>
                    <a:pt x="0" y="480526"/>
                  </a:lnTo>
                  <a:lnTo>
                    <a:pt x="0" y="0"/>
                  </a:lnTo>
                  <a:lnTo>
                    <a:pt x="2710211" y="0"/>
                  </a:lnTo>
                  <a:lnTo>
                    <a:pt x="2710211" y="480526"/>
                  </a:lnTo>
                  <a:close/>
                  <a:moveTo>
                    <a:pt x="12700" y="467826"/>
                  </a:moveTo>
                  <a:lnTo>
                    <a:pt x="2697511" y="467826"/>
                  </a:lnTo>
                  <a:lnTo>
                    <a:pt x="2697511" y="12700"/>
                  </a:lnTo>
                  <a:lnTo>
                    <a:pt x="12700" y="12700"/>
                  </a:lnTo>
                  <a:lnTo>
                    <a:pt x="12700" y="467826"/>
                  </a:lnTo>
                  <a:close/>
                </a:path>
              </a:pathLst>
            </a:custGeom>
            <a:solidFill>
              <a:srgbClr val="244DB6"/>
            </a:solidFill>
          </p:spPr>
        </p:sp>
      </p:grpSp>
      <p:grpSp>
        <p:nvGrpSpPr>
          <p:cNvPr id="22" name="Group 22"/>
          <p:cNvGrpSpPr/>
          <p:nvPr/>
        </p:nvGrpSpPr>
        <p:grpSpPr>
          <a:xfrm>
            <a:off x="9711542" y="2965159"/>
            <a:ext cx="6857195" cy="5637391"/>
            <a:chOff x="0" y="0"/>
            <a:chExt cx="2947172" cy="2422909"/>
          </a:xfrm>
        </p:grpSpPr>
        <p:sp>
          <p:nvSpPr>
            <p:cNvPr id="23" name="Freeform 23"/>
            <p:cNvSpPr/>
            <p:nvPr/>
          </p:nvSpPr>
          <p:spPr>
            <a:xfrm>
              <a:off x="48260" y="48260"/>
              <a:ext cx="2898912" cy="2374649"/>
            </a:xfrm>
            <a:custGeom>
              <a:avLst/>
              <a:gdLst/>
              <a:ahLst/>
              <a:cxnLst/>
              <a:rect l="l" t="t" r="r" b="b"/>
              <a:pathLst>
                <a:path w="2898912" h="2374649">
                  <a:moveTo>
                    <a:pt x="0" y="0"/>
                  </a:moveTo>
                  <a:lnTo>
                    <a:pt x="2898912" y="0"/>
                  </a:lnTo>
                  <a:lnTo>
                    <a:pt x="2898912" y="2374649"/>
                  </a:lnTo>
                  <a:lnTo>
                    <a:pt x="0" y="2374649"/>
                  </a:lnTo>
                  <a:close/>
                </a:path>
              </a:pathLst>
            </a:custGeom>
            <a:solidFill>
              <a:srgbClr val="244DB6"/>
            </a:solidFill>
          </p:spPr>
        </p:sp>
        <p:sp>
          <p:nvSpPr>
            <p:cNvPr id="24" name="Freeform 24"/>
            <p:cNvSpPr/>
            <p:nvPr/>
          </p:nvSpPr>
          <p:spPr>
            <a:xfrm>
              <a:off x="6350" y="6350"/>
              <a:ext cx="2898912" cy="2374649"/>
            </a:xfrm>
            <a:custGeom>
              <a:avLst/>
              <a:gdLst/>
              <a:ahLst/>
              <a:cxnLst/>
              <a:rect l="l" t="t" r="r" b="b"/>
              <a:pathLst>
                <a:path w="2898912" h="2374649">
                  <a:moveTo>
                    <a:pt x="0" y="0"/>
                  </a:moveTo>
                  <a:lnTo>
                    <a:pt x="2898912" y="0"/>
                  </a:lnTo>
                  <a:lnTo>
                    <a:pt x="2898912" y="2374649"/>
                  </a:lnTo>
                  <a:lnTo>
                    <a:pt x="0" y="2374649"/>
                  </a:lnTo>
                  <a:close/>
                </a:path>
              </a:pathLst>
            </a:custGeom>
            <a:solidFill>
              <a:srgbClr val="FFFCF4"/>
            </a:solidFill>
          </p:spPr>
        </p:sp>
        <p:sp>
          <p:nvSpPr>
            <p:cNvPr id="25" name="Freeform 25"/>
            <p:cNvSpPr/>
            <p:nvPr/>
          </p:nvSpPr>
          <p:spPr>
            <a:xfrm>
              <a:off x="0" y="0"/>
              <a:ext cx="2911612" cy="2387349"/>
            </a:xfrm>
            <a:custGeom>
              <a:avLst/>
              <a:gdLst/>
              <a:ahLst/>
              <a:cxnLst/>
              <a:rect l="l" t="t" r="r" b="b"/>
              <a:pathLst>
                <a:path w="2911612" h="2387349">
                  <a:moveTo>
                    <a:pt x="2911612" y="2387349"/>
                  </a:moveTo>
                  <a:lnTo>
                    <a:pt x="0" y="2387349"/>
                  </a:lnTo>
                  <a:lnTo>
                    <a:pt x="0" y="0"/>
                  </a:lnTo>
                  <a:lnTo>
                    <a:pt x="2911612" y="0"/>
                  </a:lnTo>
                  <a:lnTo>
                    <a:pt x="2911612" y="2387349"/>
                  </a:lnTo>
                  <a:close/>
                  <a:moveTo>
                    <a:pt x="12700" y="2374649"/>
                  </a:moveTo>
                  <a:lnTo>
                    <a:pt x="2898912" y="2374649"/>
                  </a:lnTo>
                  <a:lnTo>
                    <a:pt x="2898912" y="12700"/>
                  </a:lnTo>
                  <a:lnTo>
                    <a:pt x="12700" y="12700"/>
                  </a:lnTo>
                  <a:lnTo>
                    <a:pt x="12700" y="2374649"/>
                  </a:lnTo>
                  <a:close/>
                </a:path>
              </a:pathLst>
            </a:custGeom>
            <a:solidFill>
              <a:srgbClr val="244DB6"/>
            </a:solidFill>
          </p:spPr>
        </p:sp>
      </p:grpSp>
      <p:grpSp>
        <p:nvGrpSpPr>
          <p:cNvPr id="26" name="Group 26"/>
          <p:cNvGrpSpPr/>
          <p:nvPr/>
        </p:nvGrpSpPr>
        <p:grpSpPr>
          <a:xfrm>
            <a:off x="10469281" y="2463153"/>
            <a:ext cx="5341718" cy="1004011"/>
            <a:chOff x="0" y="0"/>
            <a:chExt cx="2745771" cy="516086"/>
          </a:xfrm>
        </p:grpSpPr>
        <p:sp>
          <p:nvSpPr>
            <p:cNvPr id="27" name="Freeform 27"/>
            <p:cNvSpPr/>
            <p:nvPr/>
          </p:nvSpPr>
          <p:spPr>
            <a:xfrm>
              <a:off x="48260" y="48260"/>
              <a:ext cx="2697511" cy="467826"/>
            </a:xfrm>
            <a:custGeom>
              <a:avLst/>
              <a:gdLst/>
              <a:ahLst/>
              <a:cxnLst/>
              <a:rect l="l" t="t" r="r" b="b"/>
              <a:pathLst>
                <a:path w="2697511" h="467826">
                  <a:moveTo>
                    <a:pt x="0" y="0"/>
                  </a:moveTo>
                  <a:lnTo>
                    <a:pt x="2697511" y="0"/>
                  </a:lnTo>
                  <a:lnTo>
                    <a:pt x="2697511" y="467826"/>
                  </a:lnTo>
                  <a:lnTo>
                    <a:pt x="0" y="467826"/>
                  </a:lnTo>
                  <a:close/>
                </a:path>
              </a:pathLst>
            </a:custGeom>
            <a:solidFill>
              <a:srgbClr val="244DB6"/>
            </a:solidFill>
          </p:spPr>
        </p:sp>
        <p:sp>
          <p:nvSpPr>
            <p:cNvPr id="28" name="Freeform 28"/>
            <p:cNvSpPr/>
            <p:nvPr/>
          </p:nvSpPr>
          <p:spPr>
            <a:xfrm>
              <a:off x="6350" y="6350"/>
              <a:ext cx="2697511" cy="467826"/>
            </a:xfrm>
            <a:custGeom>
              <a:avLst/>
              <a:gdLst/>
              <a:ahLst/>
              <a:cxnLst/>
              <a:rect l="l" t="t" r="r" b="b"/>
              <a:pathLst>
                <a:path w="2697511" h="467826">
                  <a:moveTo>
                    <a:pt x="0" y="0"/>
                  </a:moveTo>
                  <a:lnTo>
                    <a:pt x="2697511" y="0"/>
                  </a:lnTo>
                  <a:lnTo>
                    <a:pt x="2697511" y="467826"/>
                  </a:lnTo>
                  <a:lnTo>
                    <a:pt x="0" y="467826"/>
                  </a:lnTo>
                  <a:close/>
                </a:path>
              </a:pathLst>
            </a:custGeom>
            <a:solidFill>
              <a:srgbClr val="FFFCF4"/>
            </a:solidFill>
          </p:spPr>
        </p:sp>
        <p:sp>
          <p:nvSpPr>
            <p:cNvPr id="29" name="Freeform 29"/>
            <p:cNvSpPr/>
            <p:nvPr/>
          </p:nvSpPr>
          <p:spPr>
            <a:xfrm>
              <a:off x="0" y="0"/>
              <a:ext cx="2710211" cy="480526"/>
            </a:xfrm>
            <a:custGeom>
              <a:avLst/>
              <a:gdLst/>
              <a:ahLst/>
              <a:cxnLst/>
              <a:rect l="l" t="t" r="r" b="b"/>
              <a:pathLst>
                <a:path w="2710211" h="480526">
                  <a:moveTo>
                    <a:pt x="2710211" y="480526"/>
                  </a:moveTo>
                  <a:lnTo>
                    <a:pt x="0" y="480526"/>
                  </a:lnTo>
                  <a:lnTo>
                    <a:pt x="0" y="0"/>
                  </a:lnTo>
                  <a:lnTo>
                    <a:pt x="2710211" y="0"/>
                  </a:lnTo>
                  <a:lnTo>
                    <a:pt x="2710211" y="480526"/>
                  </a:lnTo>
                  <a:close/>
                  <a:moveTo>
                    <a:pt x="12700" y="467826"/>
                  </a:moveTo>
                  <a:lnTo>
                    <a:pt x="2697511" y="467826"/>
                  </a:lnTo>
                  <a:lnTo>
                    <a:pt x="2697511" y="12700"/>
                  </a:lnTo>
                  <a:lnTo>
                    <a:pt x="12700" y="12700"/>
                  </a:lnTo>
                  <a:lnTo>
                    <a:pt x="12700" y="467826"/>
                  </a:lnTo>
                  <a:close/>
                </a:path>
              </a:pathLst>
            </a:custGeom>
            <a:solidFill>
              <a:srgbClr val="244DB6"/>
            </a:solidFill>
          </p:spPr>
        </p:sp>
      </p:grpSp>
      <p:sp>
        <p:nvSpPr>
          <p:cNvPr id="30" name="TextBox 30"/>
          <p:cNvSpPr txBox="1"/>
          <p:nvPr/>
        </p:nvSpPr>
        <p:spPr>
          <a:xfrm>
            <a:off x="2137959" y="4381564"/>
            <a:ext cx="6019802" cy="3330321"/>
          </a:xfrm>
          <a:prstGeom prst="rect">
            <a:avLst/>
          </a:prstGeom>
        </p:spPr>
        <p:txBody>
          <a:bodyPr lIns="0" tIns="0" rIns="0" bIns="0" rtlCol="0" anchor="t">
            <a:spAutoFit/>
          </a:bodyPr>
          <a:lstStyle/>
          <a:p>
            <a:pPr marL="496571" lvl="1" indent="-248285">
              <a:lnSpc>
                <a:spcPts val="3312"/>
              </a:lnSpc>
              <a:buFont typeface="Arial"/>
              <a:buChar char="•"/>
            </a:pPr>
            <a:r>
              <a:rPr lang="en-US" sz="2300">
                <a:solidFill>
                  <a:srgbClr val="5576CB"/>
                </a:solidFill>
                <a:latin typeface="Roboto Mono Light Bold"/>
              </a:rPr>
              <a:t>Given the prior research[</a:t>
            </a:r>
            <a:r>
              <a:rPr lang="en-US" sz="2300" u="sng">
                <a:solidFill>
                  <a:srgbClr val="5576CB"/>
                </a:solidFill>
                <a:latin typeface="Roboto Mono Light Bold"/>
              </a:rPr>
              <a:t>1</a:t>
            </a:r>
            <a:r>
              <a:rPr lang="en-US" sz="2300">
                <a:solidFill>
                  <a:srgbClr val="5576CB"/>
                </a:solidFill>
                <a:latin typeface="Roboto Mono Light Bold"/>
              </a:rPr>
              <a:t>] done in the field of crime analytics, there is a clear correlation between demographic factors like gender ratio, household income scale, and unemployment rate with criminal activities. </a:t>
            </a:r>
          </a:p>
        </p:txBody>
      </p:sp>
      <p:sp>
        <p:nvSpPr>
          <p:cNvPr id="31" name="TextBox 31"/>
          <p:cNvSpPr txBox="1"/>
          <p:nvPr/>
        </p:nvSpPr>
        <p:spPr>
          <a:xfrm>
            <a:off x="3325214" y="2797963"/>
            <a:ext cx="3645292" cy="334391"/>
          </a:xfrm>
          <a:prstGeom prst="rect">
            <a:avLst/>
          </a:prstGeom>
        </p:spPr>
        <p:txBody>
          <a:bodyPr lIns="0" tIns="0" rIns="0" bIns="0" rtlCol="0" anchor="t">
            <a:spAutoFit/>
          </a:bodyPr>
          <a:lstStyle/>
          <a:p>
            <a:pPr algn="ctr">
              <a:lnSpc>
                <a:spcPts val="2331"/>
              </a:lnSpc>
            </a:pPr>
            <a:r>
              <a:rPr lang="en-US" sz="2199" spc="103">
                <a:solidFill>
                  <a:srgbClr val="244DB6"/>
                </a:solidFill>
                <a:latin typeface="Blink Twice"/>
              </a:rPr>
              <a:t>REFERENCE PAPER</a:t>
            </a:r>
          </a:p>
        </p:txBody>
      </p:sp>
      <p:sp>
        <p:nvSpPr>
          <p:cNvPr id="32" name="TextBox 32"/>
          <p:cNvSpPr txBox="1"/>
          <p:nvPr/>
        </p:nvSpPr>
        <p:spPr>
          <a:xfrm>
            <a:off x="11317494" y="2797963"/>
            <a:ext cx="3645292" cy="334391"/>
          </a:xfrm>
          <a:prstGeom prst="rect">
            <a:avLst/>
          </a:prstGeom>
        </p:spPr>
        <p:txBody>
          <a:bodyPr lIns="0" tIns="0" rIns="0" bIns="0" rtlCol="0" anchor="t">
            <a:spAutoFit/>
          </a:bodyPr>
          <a:lstStyle/>
          <a:p>
            <a:pPr algn="ctr">
              <a:lnSpc>
                <a:spcPts val="2331"/>
              </a:lnSpc>
            </a:pPr>
            <a:r>
              <a:rPr lang="en-US" sz="2199" spc="103">
                <a:solidFill>
                  <a:srgbClr val="244DB6"/>
                </a:solidFill>
                <a:latin typeface="Blink Twice Bold"/>
              </a:rPr>
              <a:t>PROPOSED MODEL</a:t>
            </a:r>
          </a:p>
        </p:txBody>
      </p:sp>
      <p:sp>
        <p:nvSpPr>
          <p:cNvPr id="33" name="TextBox 33"/>
          <p:cNvSpPr txBox="1"/>
          <p:nvPr/>
        </p:nvSpPr>
        <p:spPr>
          <a:xfrm>
            <a:off x="10130239" y="4381564"/>
            <a:ext cx="6019802" cy="2911221"/>
          </a:xfrm>
          <a:prstGeom prst="rect">
            <a:avLst/>
          </a:prstGeom>
        </p:spPr>
        <p:txBody>
          <a:bodyPr lIns="0" tIns="0" rIns="0" bIns="0" rtlCol="0" anchor="t">
            <a:spAutoFit/>
          </a:bodyPr>
          <a:lstStyle/>
          <a:p>
            <a:pPr marL="496571" lvl="1" indent="-248285">
              <a:lnSpc>
                <a:spcPts val="3312"/>
              </a:lnSpc>
              <a:buFont typeface="Arial"/>
              <a:buChar char="•"/>
            </a:pPr>
            <a:r>
              <a:rPr lang="en-US" sz="2300">
                <a:solidFill>
                  <a:srgbClr val="5576CB"/>
                </a:solidFill>
                <a:latin typeface="Roboto Mono Light Bold"/>
              </a:rPr>
              <a:t>We want to examine whether negative emotions expressed on social media, political affiliations, and %personnel in public safety also have a correlation with criminal activities. </a:t>
            </a:r>
          </a:p>
        </p:txBody>
      </p:sp>
      <p:pic>
        <p:nvPicPr>
          <p:cNvPr id="34" name="Picture 3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771038" y="6908695"/>
            <a:ext cx="4030539" cy="3387709"/>
          </a:xfrm>
          <a:prstGeom prst="rect">
            <a:avLst/>
          </a:prstGeom>
        </p:spPr>
      </p:pic>
      <p:sp>
        <p:nvSpPr>
          <p:cNvPr id="35" name="TextBox 35"/>
          <p:cNvSpPr txBox="1"/>
          <p:nvPr/>
        </p:nvSpPr>
        <p:spPr>
          <a:xfrm>
            <a:off x="4624211" y="1370015"/>
            <a:ext cx="9093925" cy="475645"/>
          </a:xfrm>
          <a:prstGeom prst="rect">
            <a:avLst/>
          </a:prstGeom>
        </p:spPr>
        <p:txBody>
          <a:bodyPr lIns="0" tIns="0" rIns="0" bIns="0" rtlCol="0" anchor="t">
            <a:spAutoFit/>
          </a:bodyPr>
          <a:lstStyle/>
          <a:p>
            <a:pPr algn="ctr">
              <a:lnSpc>
                <a:spcPts val="3371"/>
              </a:lnSpc>
            </a:pPr>
            <a:r>
              <a:rPr lang="en-US" sz="3180" spc="149">
                <a:solidFill>
                  <a:srgbClr val="244DB6"/>
                </a:solidFill>
                <a:latin typeface="Blink Twice Bold"/>
              </a:rPr>
              <a:t>MODELING APPROACH</a:t>
            </a:r>
          </a:p>
        </p:txBody>
      </p:sp>
      <p:pic>
        <p:nvPicPr>
          <p:cNvPr id="36" name="Picture 36"/>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2396323" y="1028700"/>
            <a:ext cx="922467" cy="111949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2915</TotalTime>
  <Words>2342</Words>
  <Application>Microsoft Macintosh PowerPoint</Application>
  <PresentationFormat>Custom</PresentationFormat>
  <Paragraphs>192</Paragraphs>
  <Slides>23</Slides>
  <Notes>23</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Roboto Mono Regular</vt:lpstr>
      <vt:lpstr>Calibri</vt:lpstr>
      <vt:lpstr>Roboto Mono Regular Italics</vt:lpstr>
      <vt:lpstr>Roboto Mono Light Bold Italics</vt:lpstr>
      <vt:lpstr>Arial</vt:lpstr>
      <vt:lpstr>Blink Twice</vt:lpstr>
      <vt:lpstr>Blink Twice Bold</vt:lpstr>
      <vt:lpstr>Roboto Mono Light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DataMining_ProjectSlides</dc:title>
  <cp:lastModifiedBy>Kandoi, Rishabh</cp:lastModifiedBy>
  <cp:revision>7</cp:revision>
  <dcterms:created xsi:type="dcterms:W3CDTF">2006-08-16T00:00:00Z</dcterms:created>
  <dcterms:modified xsi:type="dcterms:W3CDTF">2022-12-06T21:49:00Z</dcterms:modified>
  <dc:identifier>DAFS4Oca6jc</dc:identifier>
</cp:coreProperties>
</file>